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98" r:id="rId4"/>
    <p:sldId id="284" r:id="rId5"/>
    <p:sldId id="309" r:id="rId6"/>
    <p:sldId id="287" r:id="rId7"/>
    <p:sldId id="288" r:id="rId8"/>
    <p:sldId id="289" r:id="rId9"/>
    <p:sldId id="290" r:id="rId10"/>
    <p:sldId id="292" r:id="rId11"/>
    <p:sldId id="316" r:id="rId12"/>
    <p:sldId id="299" r:id="rId13"/>
    <p:sldId id="293" r:id="rId14"/>
    <p:sldId id="294" r:id="rId15"/>
    <p:sldId id="295" r:id="rId16"/>
    <p:sldId id="314" r:id="rId17"/>
    <p:sldId id="302" r:id="rId18"/>
    <p:sldId id="315" r:id="rId19"/>
    <p:sldId id="312" r:id="rId20"/>
    <p:sldId id="317" r:id="rId21"/>
    <p:sldId id="305" r:id="rId22"/>
    <p:sldId id="318" r:id="rId23"/>
    <p:sldId id="319" r:id="rId24"/>
    <p:sldId id="320" r:id="rId25"/>
    <p:sldId id="306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00"/>
    <a:srgbClr val="33CCCC"/>
    <a:srgbClr val="000066"/>
    <a:srgbClr val="006600"/>
    <a:srgbClr val="99FF66"/>
    <a:srgbClr val="0099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S" sz="2400">
                <a:latin typeface="Times New Roman" pitchFamily="18" charset="0"/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S" sz="2400">
                <a:latin typeface="Times New Roman" pitchFamily="18" charset="0"/>
              </a:endParaRPr>
            </a:p>
          </p:txBody>
        </p:sp>
      </p:grp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0B1FEB01-1A1B-4AED-87E9-2773F62A1F4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cambiar el estilo de título	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6AD83-711B-4EF5-B9E9-734FD089BF8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B442F-AB74-4039-A6ED-BDF923C31E7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3E898692-B28E-4098-B2FB-C36B12EDDDB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9706B-E579-4171-98BA-8C9C7DD2E21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42E40-DE18-4C8C-9625-F61E3CF7303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B1BB6-C2E9-4EF9-8A17-491609DBE9E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D73CC-A822-4547-AB5E-5ED92E19011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535D0-74B7-41A0-B184-591BAF4DF3E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8E3DE-0A61-42B7-A3CC-05989C18211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92EAD-F68A-496A-9649-EA71DA70093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E6E4B-FE55-4F3F-AA7A-5C46541CF1A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es-ES"/>
              </a:p>
            </p:txBody>
          </p:sp>
        </p:grp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41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s-E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9016D1FA-2F0B-4517-AF8B-CE9ED14033D0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1052513"/>
            <a:ext cx="7772400" cy="1655762"/>
          </a:xfrm>
        </p:spPr>
        <p:txBody>
          <a:bodyPr/>
          <a:lstStyle/>
          <a:p>
            <a:r>
              <a:rPr lang="es-MX" sz="2800">
                <a:solidFill>
                  <a:srgbClr val="CC0000"/>
                </a:solidFill>
                <a:latin typeface="SimSun" pitchFamily="2" charset="-122"/>
              </a:rPr>
              <a:t>C u r s o  -  T a l l e r</a:t>
            </a:r>
            <a:br>
              <a:rPr lang="es-MX" sz="2800">
                <a:solidFill>
                  <a:srgbClr val="CC0000"/>
                </a:solidFill>
                <a:latin typeface="SimSun" pitchFamily="2" charset="-122"/>
              </a:rPr>
            </a:br>
            <a:r>
              <a:rPr lang="es-MX" sz="2800">
                <a:solidFill>
                  <a:srgbClr val="CC0000"/>
                </a:solidFill>
                <a:latin typeface="SimSun" pitchFamily="2" charset="-122"/>
              </a:rPr>
              <a:t>d e  </a:t>
            </a:r>
            <a:br>
              <a:rPr lang="es-MX" sz="2800">
                <a:solidFill>
                  <a:srgbClr val="CC0000"/>
                </a:solidFill>
                <a:latin typeface="SimSun" pitchFamily="2" charset="-122"/>
              </a:rPr>
            </a:br>
            <a:r>
              <a:rPr lang="es-MX" sz="2800">
                <a:solidFill>
                  <a:srgbClr val="CC0000"/>
                </a:solidFill>
                <a:latin typeface="SimSun" pitchFamily="2" charset="-122"/>
              </a:rPr>
              <a:t>E l e c t r o c a r d i o g r a f i a</a:t>
            </a:r>
            <a:endParaRPr lang="es-ES" sz="2800">
              <a:solidFill>
                <a:srgbClr val="CC0000"/>
              </a:solidFill>
              <a:latin typeface="SimSun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6463" y="2924175"/>
            <a:ext cx="4103687" cy="172878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endParaRPr lang="es-MX" b="1">
              <a:solidFill>
                <a:srgbClr val="000066"/>
              </a:solidFill>
              <a:latin typeface="Georgia" pitchFamily="18" charset="0"/>
            </a:endParaRPr>
          </a:p>
          <a:p>
            <a:pPr algn="ctr">
              <a:lnSpc>
                <a:spcPct val="80000"/>
              </a:lnSpc>
            </a:pPr>
            <a:endParaRPr lang="es-MX" b="1">
              <a:solidFill>
                <a:srgbClr val="000066"/>
              </a:solidFill>
              <a:latin typeface="Georgia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s-MX" b="1">
                <a:solidFill>
                  <a:srgbClr val="000066"/>
                </a:solidFill>
                <a:latin typeface="Georgia" pitchFamily="18" charset="0"/>
              </a:rPr>
              <a:t>CARDIOPATÍA  ISQUEMICA</a:t>
            </a:r>
          </a:p>
          <a:p>
            <a:pPr algn="ctr">
              <a:lnSpc>
                <a:spcPct val="80000"/>
              </a:lnSpc>
            </a:pPr>
            <a:endParaRPr lang="es-MX" sz="2000" b="1">
              <a:solidFill>
                <a:srgbClr val="000066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endParaRPr lang="es-ES" sz="2000" b="1">
              <a:solidFill>
                <a:srgbClr val="00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</a:t>
            </a:r>
          </a:p>
          <a:p>
            <a:pPr algn="ctr">
              <a:buFont typeface="Wingdings" pitchFamily="2" charset="2"/>
              <a:buChar char="v"/>
            </a:pPr>
            <a:endParaRPr lang="es-MX" sz="2400" b="1">
              <a:solidFill>
                <a:srgbClr val="000066"/>
              </a:solidFill>
              <a:latin typeface="SimSun" pitchFamily="2" charset="-122"/>
            </a:endParaRPr>
          </a:p>
          <a:p>
            <a:pPr algn="ctr">
              <a:buFont typeface="Wingdings" pitchFamily="2" charset="2"/>
              <a:buBlip>
                <a:blip r:embed="rId2"/>
              </a:buBlip>
            </a:pPr>
            <a:r>
              <a:rPr lang="es-MX" b="1" u="sng">
                <a:solidFill>
                  <a:srgbClr val="990000"/>
                </a:solidFill>
                <a:latin typeface="SimSun" pitchFamily="2" charset="-122"/>
              </a:rPr>
              <a:t>Infarto Agudo de Miocardio</a:t>
            </a:r>
          </a:p>
          <a:p>
            <a:pPr algn="ctr">
              <a:buFont typeface="Wingdings" pitchFamily="2" charset="2"/>
              <a:buBlip>
                <a:blip r:embed="rId2"/>
              </a:buBlip>
            </a:pPr>
            <a:endParaRPr lang="es-MX" b="1">
              <a:solidFill>
                <a:srgbClr val="990000"/>
              </a:solidFill>
              <a:latin typeface="SimSun" pitchFamily="2" charset="-122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s-MX" sz="2400" b="1">
                <a:solidFill>
                  <a:srgbClr val="990000"/>
                </a:solidFill>
                <a:latin typeface="SimSun" pitchFamily="2" charset="-122"/>
              </a:rPr>
              <a:t> Onda  Q  o  QS =             </a:t>
            </a:r>
            <a:r>
              <a:rPr lang="es-MX" sz="2400" b="1">
                <a:solidFill>
                  <a:srgbClr val="336600"/>
                </a:solidFill>
                <a:latin typeface="SimSun" pitchFamily="2" charset="-122"/>
              </a:rPr>
              <a:t>N e c r o s i s.</a:t>
            </a:r>
          </a:p>
          <a:p>
            <a:pPr>
              <a:buFont typeface="Wingdings" pitchFamily="2" charset="2"/>
              <a:buNone/>
            </a:pPr>
            <a:endParaRPr lang="es-MX" sz="2400" b="1">
              <a:solidFill>
                <a:srgbClr val="336600"/>
              </a:solidFill>
              <a:latin typeface="SimSun" pitchFamily="2" charset="-122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s-MX" sz="2400" b="1">
                <a:solidFill>
                  <a:srgbClr val="990000"/>
                </a:solidFill>
                <a:latin typeface="SimSun" pitchFamily="2" charset="-122"/>
              </a:rPr>
              <a:t> Cambios en el Segmento  ST = </a:t>
            </a:r>
            <a:r>
              <a:rPr lang="es-MX" sz="2400" b="1">
                <a:solidFill>
                  <a:srgbClr val="336600"/>
                </a:solidFill>
                <a:latin typeface="SimSun" pitchFamily="2" charset="-122"/>
              </a:rPr>
              <a:t>L e s i ó n.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endParaRPr lang="es-MX" sz="2400" b="1">
              <a:solidFill>
                <a:srgbClr val="336600"/>
              </a:solidFill>
              <a:latin typeface="SimSun" pitchFamily="2" charset="-122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s-MX" sz="2400" b="1">
                <a:solidFill>
                  <a:srgbClr val="990000"/>
                </a:solidFill>
                <a:latin typeface="SimSun" pitchFamily="2" charset="-122"/>
              </a:rPr>
              <a:t> Cambios en la Onda T =       </a:t>
            </a:r>
            <a:r>
              <a:rPr lang="es-MX" sz="2400" b="1">
                <a:solidFill>
                  <a:srgbClr val="336600"/>
                </a:solidFill>
                <a:latin typeface="SimSun" pitchFamily="2" charset="-122"/>
              </a:rPr>
              <a:t>I s q u e m i a.</a:t>
            </a:r>
            <a:endParaRPr lang="es-ES" sz="2400" b="1">
              <a:solidFill>
                <a:srgbClr val="336600"/>
              </a:solidFill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</a:t>
            </a:r>
          </a:p>
          <a:p>
            <a:pPr algn="ctr">
              <a:buFont typeface="Wingdings" pitchFamily="2" charset="2"/>
              <a:buNone/>
            </a:pPr>
            <a:endParaRPr lang="es-MX" sz="2400" b="1">
              <a:solidFill>
                <a:srgbClr val="000066"/>
              </a:solidFill>
              <a:latin typeface="SimSun" pitchFamily="2" charset="-122"/>
            </a:endParaRPr>
          </a:p>
          <a:p>
            <a:pPr algn="ctr">
              <a:buFont typeface="Wingdings" pitchFamily="2" charset="2"/>
              <a:buChar char="Ø"/>
            </a:pPr>
            <a:r>
              <a:rPr lang="es-MX" sz="2400" b="1">
                <a:solidFill>
                  <a:srgbClr val="006600"/>
                </a:solidFill>
                <a:latin typeface="SimSun" pitchFamily="2" charset="-122"/>
              </a:rPr>
              <a:t>Cambios  Precoces:</a:t>
            </a:r>
          </a:p>
          <a:p>
            <a:pPr>
              <a:buFont typeface="Wingdings" pitchFamily="2" charset="2"/>
              <a:buNone/>
            </a:pPr>
            <a:endParaRPr lang="es-MX" sz="2400" b="1">
              <a:solidFill>
                <a:srgbClr val="006600"/>
              </a:solidFill>
              <a:latin typeface="SimSun" pitchFamily="2" charset="-122"/>
            </a:endParaRPr>
          </a:p>
          <a:p>
            <a:pPr>
              <a:buFont typeface="Wingdings" pitchFamily="2" charset="2"/>
              <a:buChar char="ü"/>
            </a:pPr>
            <a:r>
              <a:rPr lang="es-MX" sz="2400" b="1">
                <a:solidFill>
                  <a:srgbClr val="990000"/>
                </a:solidFill>
                <a:latin typeface="SimSun" pitchFamily="2" charset="-122"/>
              </a:rPr>
              <a:t> </a:t>
            </a:r>
            <a:r>
              <a:rPr lang="es-MX" sz="2000" b="1">
                <a:solidFill>
                  <a:srgbClr val="000066"/>
                </a:solidFill>
                <a:latin typeface="SimSun" pitchFamily="2" charset="-122"/>
              </a:rPr>
              <a:t>Onda T alta y picuda:</a:t>
            </a:r>
            <a:r>
              <a:rPr lang="es-MX" sz="2000" b="1">
                <a:solidFill>
                  <a:srgbClr val="990000"/>
                </a:solidFill>
                <a:latin typeface="SimSun" pitchFamily="2" charset="-122"/>
              </a:rPr>
              <a:t>       Isquemia Sub-endocárdica.</a:t>
            </a:r>
          </a:p>
          <a:p>
            <a:pPr>
              <a:buFont typeface="Wingdings" pitchFamily="2" charset="2"/>
              <a:buChar char="ü"/>
            </a:pPr>
            <a:endParaRPr lang="es-MX" sz="2000" b="1">
              <a:solidFill>
                <a:srgbClr val="990000"/>
              </a:solidFill>
              <a:latin typeface="SimSun" pitchFamily="2" charset="-122"/>
            </a:endParaRPr>
          </a:p>
          <a:p>
            <a:pPr>
              <a:buFont typeface="Wingdings" pitchFamily="2" charset="2"/>
              <a:buChar char="ü"/>
            </a:pPr>
            <a:r>
              <a:rPr lang="es-MX" sz="2000" b="1">
                <a:solidFill>
                  <a:srgbClr val="990000"/>
                </a:solidFill>
                <a:latin typeface="SimSun" pitchFamily="2" charset="-122"/>
              </a:rPr>
              <a:t> </a:t>
            </a:r>
            <a:r>
              <a:rPr lang="es-MX" sz="2000" b="1">
                <a:solidFill>
                  <a:srgbClr val="000066"/>
                </a:solidFill>
                <a:latin typeface="SimSun" pitchFamily="2" charset="-122"/>
              </a:rPr>
              <a:t>Elevación del Segmento ST:</a:t>
            </a:r>
            <a:r>
              <a:rPr lang="es-MX" sz="2000" b="1">
                <a:solidFill>
                  <a:srgbClr val="990000"/>
                </a:solidFill>
                <a:latin typeface="SimSun" pitchFamily="2" charset="-122"/>
              </a:rPr>
              <a:t>  Lesión Sub-epicárdica.</a:t>
            </a:r>
          </a:p>
          <a:p>
            <a:pPr>
              <a:buFont typeface="Wingdings" pitchFamily="2" charset="2"/>
              <a:buChar char="ü"/>
            </a:pPr>
            <a:endParaRPr lang="es-MX" sz="2000" b="1">
              <a:solidFill>
                <a:srgbClr val="990000"/>
              </a:solidFill>
              <a:latin typeface="SimSun" pitchFamily="2" charset="-122"/>
            </a:endParaRPr>
          </a:p>
          <a:p>
            <a:pPr>
              <a:buFont typeface="Wingdings" pitchFamily="2" charset="2"/>
              <a:buChar char="ü"/>
            </a:pPr>
            <a:r>
              <a:rPr lang="es-MX" sz="2000" b="1">
                <a:solidFill>
                  <a:srgbClr val="990000"/>
                </a:solidFill>
                <a:latin typeface="SimSun" pitchFamily="2" charset="-122"/>
              </a:rPr>
              <a:t> </a:t>
            </a:r>
            <a:r>
              <a:rPr lang="es-MX" sz="2000" b="1">
                <a:solidFill>
                  <a:srgbClr val="000066"/>
                </a:solidFill>
                <a:latin typeface="SimSun" pitchFamily="2" charset="-122"/>
              </a:rPr>
              <a:t>Inversión de la Onda T:</a:t>
            </a:r>
            <a:r>
              <a:rPr lang="es-MX" sz="2000" b="1">
                <a:solidFill>
                  <a:srgbClr val="990000"/>
                </a:solidFill>
                <a:latin typeface="SimSun" pitchFamily="2" charset="-122"/>
              </a:rPr>
              <a:t>     Isquemia  Sub-epicardica.</a:t>
            </a:r>
          </a:p>
          <a:p>
            <a:pPr algn="ctr">
              <a:buFont typeface="Wingdings" pitchFamily="2" charset="2"/>
              <a:buChar char="v"/>
            </a:pPr>
            <a:endParaRPr lang="es-MX" sz="2000" b="1">
              <a:solidFill>
                <a:srgbClr val="990000"/>
              </a:solidFill>
              <a:latin typeface="SimSun" pitchFamily="2" charset="-122"/>
            </a:endParaRPr>
          </a:p>
          <a:p>
            <a:pPr algn="ctr">
              <a:buFont typeface="Wingdings" pitchFamily="2" charset="2"/>
              <a:buChar char="¯"/>
            </a:pPr>
            <a:endParaRPr lang="es-MX" sz="2400" b="1">
              <a:solidFill>
                <a:srgbClr val="990000"/>
              </a:solidFill>
              <a:latin typeface="SimSun" pitchFamily="2" charset="-122"/>
            </a:endParaRPr>
          </a:p>
          <a:p>
            <a:pPr algn="ctr">
              <a:buFont typeface="Wingdings" pitchFamily="2" charset="2"/>
              <a:buChar char="v"/>
            </a:pPr>
            <a:endParaRPr lang="es-MX" sz="3200" b="1">
              <a:solidFill>
                <a:srgbClr val="0000FF"/>
              </a:solidFill>
              <a:latin typeface="SimSun" pitchFamily="2" charset="-122"/>
            </a:endParaRPr>
          </a:p>
          <a:p>
            <a:pPr algn="ctr">
              <a:buFont typeface="Wingdings" pitchFamily="2" charset="2"/>
              <a:buChar char="v"/>
            </a:pPr>
            <a:endParaRPr lang="es-ES" sz="3200" b="1">
              <a:solidFill>
                <a:srgbClr val="0000FF"/>
              </a:solidFill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</a:t>
            </a:r>
          </a:p>
          <a:p>
            <a:pPr algn="ctr">
              <a:buFont typeface="Wingdings" pitchFamily="2" charset="2"/>
              <a:buChar char="v"/>
            </a:pPr>
            <a:r>
              <a:rPr lang="es-MX" sz="3200" b="1">
                <a:solidFill>
                  <a:srgbClr val="800000"/>
                </a:solidFill>
                <a:latin typeface="SimSun" pitchFamily="2" charset="-122"/>
              </a:rPr>
              <a:t>INFARTO  AGUDO  DEL  MIOCARDIO</a:t>
            </a:r>
          </a:p>
          <a:p>
            <a:pPr algn="ctr">
              <a:buFont typeface="Wingdings" pitchFamily="2" charset="2"/>
              <a:buChar char="v"/>
            </a:pPr>
            <a:r>
              <a:rPr lang="es-MX" b="1" u="sng">
                <a:solidFill>
                  <a:srgbClr val="009900"/>
                </a:solidFill>
                <a:latin typeface="SimSun" pitchFamily="2" charset="-122"/>
              </a:rPr>
              <a:t> Cambios</a:t>
            </a:r>
            <a:r>
              <a:rPr lang="es-MX" sz="3200" b="1" u="sng">
                <a:solidFill>
                  <a:srgbClr val="009900"/>
                </a:solidFill>
                <a:latin typeface="SimSun" pitchFamily="2" charset="-122"/>
              </a:rPr>
              <a:t>  Hiperagudos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s-MX" sz="3200" b="1">
                <a:solidFill>
                  <a:srgbClr val="009900"/>
                </a:solidFill>
                <a:latin typeface="SimSun" pitchFamily="2" charset="-122"/>
              </a:rPr>
              <a:t> </a:t>
            </a:r>
            <a:r>
              <a:rPr lang="es-MX" b="1">
                <a:solidFill>
                  <a:srgbClr val="000066"/>
                </a:solidFill>
                <a:latin typeface="SimSun" pitchFamily="2" charset="-122"/>
              </a:rPr>
              <a:t>Onda T:</a:t>
            </a:r>
            <a:r>
              <a:rPr lang="es-MX" b="1">
                <a:solidFill>
                  <a:srgbClr val="800000"/>
                </a:solidFill>
                <a:latin typeface="SimSun" pitchFamily="2" charset="-122"/>
              </a:rPr>
              <a:t>  Ondas altas  y  Picudas.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s-MX" b="1">
                <a:solidFill>
                  <a:srgbClr val="800000"/>
                </a:solidFill>
                <a:latin typeface="SimSun" pitchFamily="2" charset="-122"/>
              </a:rPr>
              <a:t> </a:t>
            </a:r>
            <a:r>
              <a:rPr lang="es-MX" b="1">
                <a:solidFill>
                  <a:srgbClr val="000066"/>
                </a:solidFill>
                <a:latin typeface="SimSun" pitchFamily="2" charset="-122"/>
              </a:rPr>
              <a:t>Onda R:</a:t>
            </a:r>
            <a:r>
              <a:rPr lang="es-MX" b="1">
                <a:solidFill>
                  <a:srgbClr val="800000"/>
                </a:solidFill>
                <a:latin typeface="SimSun" pitchFamily="2" charset="-122"/>
              </a:rPr>
              <a:t>  Aumento de la Amplitud.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s-MX" sz="3200" b="1">
                <a:solidFill>
                  <a:srgbClr val="800000"/>
                </a:solidFill>
                <a:latin typeface="SimSun" pitchFamily="2" charset="-122"/>
              </a:rPr>
              <a:t> </a:t>
            </a:r>
            <a:r>
              <a:rPr lang="es-MX" b="1">
                <a:solidFill>
                  <a:srgbClr val="000066"/>
                </a:solidFill>
                <a:latin typeface="SimSun" pitchFamily="2" charset="-122"/>
              </a:rPr>
              <a:t>Segmento ST:</a:t>
            </a:r>
            <a:r>
              <a:rPr lang="es-MX" b="1">
                <a:solidFill>
                  <a:srgbClr val="800000"/>
                </a:solidFill>
                <a:latin typeface="SimSun" pitchFamily="2" charset="-122"/>
              </a:rPr>
              <a:t> Perdida de la concavidad.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s-MX" b="1">
                <a:solidFill>
                  <a:srgbClr val="800000"/>
                </a:solidFill>
                <a:latin typeface="SimSun" pitchFamily="2" charset="-122"/>
              </a:rPr>
              <a:t> </a:t>
            </a:r>
            <a:r>
              <a:rPr lang="es-MX" b="1">
                <a:solidFill>
                  <a:srgbClr val="000066"/>
                </a:solidFill>
                <a:latin typeface="SimSun" pitchFamily="2" charset="-122"/>
              </a:rPr>
              <a:t>T</a:t>
            </a: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iempo de Activación Ventricular:</a:t>
            </a:r>
            <a:r>
              <a:rPr lang="es-MX" sz="2400" b="1">
                <a:solidFill>
                  <a:srgbClr val="800000"/>
                </a:solidFill>
                <a:latin typeface="SimSun" pitchFamily="2" charset="-122"/>
              </a:rPr>
              <a:t> Aumentado.</a:t>
            </a:r>
          </a:p>
          <a:p>
            <a:pPr>
              <a:buFont typeface="Wingdings" pitchFamily="2" charset="2"/>
              <a:buNone/>
            </a:pPr>
            <a:endParaRPr lang="es-ES" b="1">
              <a:solidFill>
                <a:srgbClr val="800000"/>
              </a:solidFill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s-MX" sz="3200" b="1">
                <a:solidFill>
                  <a:srgbClr val="0000FF"/>
                </a:solidFill>
                <a:latin typeface="SimSun" pitchFamily="2" charset="-122"/>
              </a:rPr>
              <a:t> </a:t>
            </a: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 </a:t>
            </a:r>
          </a:p>
          <a:p>
            <a:pPr algn="ctr">
              <a:buFont typeface="Wingdings" pitchFamily="2" charset="2"/>
              <a:buChar char="v"/>
            </a:pPr>
            <a:r>
              <a:rPr lang="es-MX" sz="3200" b="1">
                <a:solidFill>
                  <a:srgbClr val="0000FF"/>
                </a:solidFill>
                <a:latin typeface="SimSun" pitchFamily="2" charset="-122"/>
              </a:rPr>
              <a:t> </a:t>
            </a:r>
            <a:r>
              <a:rPr lang="es-MX" sz="3200" b="1">
                <a:solidFill>
                  <a:srgbClr val="800000"/>
                </a:solidFill>
                <a:latin typeface="SimSun" pitchFamily="2" charset="-122"/>
              </a:rPr>
              <a:t>INFARTO  AGUDO  DEL  MIOCARDIO</a:t>
            </a:r>
          </a:p>
          <a:p>
            <a:pPr algn="ctr">
              <a:buFont typeface="Wingdings" pitchFamily="2" charset="2"/>
              <a:buChar char="v"/>
            </a:pPr>
            <a:endParaRPr lang="es-MX" sz="3200" b="1">
              <a:solidFill>
                <a:srgbClr val="800000"/>
              </a:solidFill>
              <a:latin typeface="SimSun" pitchFamily="2" charset="-122"/>
            </a:endParaRPr>
          </a:p>
          <a:p>
            <a:pPr algn="ctr">
              <a:buFont typeface="Wingdings" pitchFamily="2" charset="2"/>
              <a:buChar char="v"/>
            </a:pPr>
            <a:r>
              <a:rPr lang="es-MX" sz="3200" b="1" u="sng">
                <a:solidFill>
                  <a:srgbClr val="009900"/>
                </a:solidFill>
                <a:latin typeface="SimSun" pitchFamily="2" charset="-122"/>
              </a:rPr>
              <a:t>Cambios  Agudos:</a:t>
            </a:r>
          </a:p>
          <a:p>
            <a:pPr algn="ctr">
              <a:buFont typeface="Wingdings" pitchFamily="2" charset="2"/>
              <a:buBlip>
                <a:blip r:embed="rId2"/>
              </a:buBlip>
            </a:pPr>
            <a:r>
              <a:rPr lang="es-MX" sz="3200" b="1">
                <a:solidFill>
                  <a:srgbClr val="0000FF"/>
                </a:solidFill>
                <a:latin typeface="SimSun" pitchFamily="2" charset="-122"/>
              </a:rPr>
              <a:t> </a:t>
            </a:r>
            <a:r>
              <a:rPr lang="es-MX" sz="2000" b="1" i="1">
                <a:solidFill>
                  <a:srgbClr val="000000"/>
                </a:solidFill>
                <a:latin typeface="SimSun" pitchFamily="2" charset="-122"/>
              </a:rPr>
              <a:t>Los Signos más específicos se caracterizan por:</a:t>
            </a:r>
          </a:p>
          <a:p>
            <a:pPr algn="ctr">
              <a:buFont typeface="Wingdings" pitchFamily="2" charset="2"/>
              <a:buBlip>
                <a:blip r:embed="rId2"/>
              </a:buBlip>
            </a:pPr>
            <a:endParaRPr lang="es-MX" sz="2000" b="1" i="1">
              <a:solidFill>
                <a:srgbClr val="000000"/>
              </a:solidFill>
              <a:latin typeface="SimSun" pitchFamily="2" charset="-122"/>
            </a:endParaRPr>
          </a:p>
          <a:p>
            <a:pPr algn="ctr">
              <a:buFont typeface="Wingdings" pitchFamily="2" charset="2"/>
              <a:buBlip>
                <a:blip r:embed="rId3"/>
              </a:buBlip>
            </a:pPr>
            <a:r>
              <a:rPr lang="es-MX" b="1" u="sng">
                <a:solidFill>
                  <a:srgbClr val="800000"/>
                </a:solidFill>
                <a:latin typeface="SimSun" pitchFamily="2" charset="-122"/>
              </a:rPr>
              <a:t>SUPRA-DESNIVEL DEL SEGMENTO  ST</a:t>
            </a:r>
            <a:endParaRPr lang="es-ES" b="1" u="sng">
              <a:solidFill>
                <a:srgbClr val="800000"/>
              </a:solidFill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</a:t>
            </a:r>
          </a:p>
          <a:p>
            <a:pPr algn="ctr">
              <a:buFont typeface="Wingdings" pitchFamily="2" charset="2"/>
              <a:buChar char="v"/>
            </a:pPr>
            <a:r>
              <a:rPr lang="es-MX" sz="3200" b="1">
                <a:solidFill>
                  <a:srgbClr val="800000"/>
                </a:solidFill>
                <a:latin typeface="SimSun" pitchFamily="2" charset="-122"/>
              </a:rPr>
              <a:t>INFARTO  AGUDO  DEL  MIOCARDIO</a:t>
            </a:r>
          </a:p>
          <a:p>
            <a:pPr algn="ctr">
              <a:buFont typeface="Wingdings" pitchFamily="2" charset="2"/>
              <a:buChar char="v"/>
            </a:pPr>
            <a:endParaRPr lang="es-MX" sz="3200" b="1">
              <a:solidFill>
                <a:srgbClr val="800000"/>
              </a:solidFill>
              <a:latin typeface="SimSun" pitchFamily="2" charset="-122"/>
            </a:endParaRPr>
          </a:p>
          <a:p>
            <a:pPr algn="ctr">
              <a:buFont typeface="Wingdings" pitchFamily="2" charset="2"/>
              <a:buChar char="v"/>
            </a:pPr>
            <a:r>
              <a:rPr lang="es-MX" sz="3200" b="1">
                <a:solidFill>
                  <a:srgbClr val="800000"/>
                </a:solidFill>
                <a:latin typeface="SimSun" pitchFamily="2" charset="-122"/>
              </a:rPr>
              <a:t> </a:t>
            </a:r>
            <a:r>
              <a:rPr lang="es-MX" sz="3200" b="1" u="sng">
                <a:solidFill>
                  <a:srgbClr val="008000"/>
                </a:solidFill>
                <a:latin typeface="SimSun" pitchFamily="2" charset="-122"/>
              </a:rPr>
              <a:t>Cambios  Subagudos:</a:t>
            </a:r>
          </a:p>
          <a:p>
            <a:pPr algn="ctr">
              <a:buFont typeface="Wingdings" pitchFamily="2" charset="2"/>
              <a:buNone/>
            </a:pPr>
            <a:endParaRPr lang="es-MX" sz="3200" b="1" u="sng">
              <a:solidFill>
                <a:srgbClr val="008000"/>
              </a:solidFill>
              <a:latin typeface="SimSun" pitchFamily="2" charset="-122"/>
            </a:endParaRPr>
          </a:p>
          <a:p>
            <a:pPr algn="ctr">
              <a:buFont typeface="Wingdings" pitchFamily="2" charset="2"/>
              <a:buBlip>
                <a:blip r:embed="rId2"/>
              </a:buBlip>
            </a:pPr>
            <a:r>
              <a:rPr lang="es-MX" sz="2000" b="1">
                <a:solidFill>
                  <a:srgbClr val="000066"/>
                </a:solidFill>
                <a:latin typeface="SimSun" pitchFamily="2" charset="-122"/>
              </a:rPr>
              <a:t>Segmento ST:</a:t>
            </a:r>
            <a:r>
              <a:rPr lang="es-MX" sz="2000" b="1">
                <a:solidFill>
                  <a:srgbClr val="000000"/>
                </a:solidFill>
                <a:latin typeface="SimSun" pitchFamily="2" charset="-122"/>
              </a:rPr>
              <a:t> </a:t>
            </a:r>
            <a:r>
              <a:rPr lang="es-MX" sz="2000" b="1">
                <a:solidFill>
                  <a:srgbClr val="800000"/>
                </a:solidFill>
                <a:latin typeface="SimSun" pitchFamily="2" charset="-122"/>
              </a:rPr>
              <a:t>Retorno temprano a la linea iso-eléctrica.</a:t>
            </a:r>
            <a:endParaRPr lang="es-ES" sz="2000" b="1">
              <a:solidFill>
                <a:srgbClr val="800000"/>
              </a:solidFill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</a:t>
            </a:r>
          </a:p>
          <a:p>
            <a:pPr algn="ctr">
              <a:buFont typeface="Wingdings" pitchFamily="2" charset="2"/>
              <a:buChar char="v"/>
            </a:pPr>
            <a:r>
              <a:rPr lang="es-MX" sz="3200" b="1">
                <a:solidFill>
                  <a:srgbClr val="800000"/>
                </a:solidFill>
                <a:latin typeface="SimSun" pitchFamily="2" charset="-122"/>
              </a:rPr>
              <a:t>INFARTO AGUDO DEL MIOCARDIO</a:t>
            </a:r>
          </a:p>
          <a:p>
            <a:pPr algn="ctr">
              <a:buFont typeface="Wingdings" pitchFamily="2" charset="2"/>
              <a:buBlip>
                <a:blip r:embed="rId2"/>
              </a:buBlip>
            </a:pPr>
            <a:r>
              <a:rPr lang="es-MX" b="1" u="sng">
                <a:solidFill>
                  <a:srgbClr val="008000"/>
                </a:solidFill>
                <a:latin typeface="SimSun" pitchFamily="2" charset="-122"/>
              </a:rPr>
              <a:t>Fase de estabilización crónica:</a:t>
            </a:r>
          </a:p>
          <a:p>
            <a:pPr algn="ctr">
              <a:buFont typeface="Wingdings" pitchFamily="2" charset="2"/>
              <a:buBlip>
                <a:blip r:embed="rId2"/>
              </a:buBlip>
            </a:pPr>
            <a:endParaRPr lang="es-MX" b="1" u="sng">
              <a:solidFill>
                <a:srgbClr val="008000"/>
              </a:solidFill>
              <a:latin typeface="SimSun" pitchFamily="2" charset="-122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s-MX" sz="2400" b="1">
                <a:solidFill>
                  <a:srgbClr val="000000"/>
                </a:solidFill>
                <a:latin typeface="SimSun" pitchFamily="2" charset="-122"/>
              </a:rPr>
              <a:t>Ondas Q: Persistentes.( QS, QR o Qr).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s-MX" sz="2400" b="1">
                <a:solidFill>
                  <a:srgbClr val="000000"/>
                </a:solidFill>
                <a:latin typeface="SimSun" pitchFamily="2" charset="-122"/>
              </a:rPr>
              <a:t>Progresión inadecuada de la Onda R en      Derivaciones Precordiales.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s-MX" sz="2400" b="1">
                <a:solidFill>
                  <a:srgbClr val="000000"/>
                </a:solidFill>
                <a:latin typeface="SimSun" pitchFamily="2" charset="-122"/>
              </a:rPr>
              <a:t>Normalización  de la Ondas T.</a:t>
            </a:r>
            <a:endParaRPr lang="es-ES" sz="2400" b="1">
              <a:solidFill>
                <a:srgbClr val="000000"/>
              </a:solidFill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</a:t>
            </a:r>
            <a:endParaRPr lang="es-ES" sz="2400" b="1">
              <a:solidFill>
                <a:srgbClr val="000066"/>
              </a:solidFill>
              <a:latin typeface="SimSun" pitchFamily="2" charset="-122"/>
            </a:endParaRPr>
          </a:p>
        </p:txBody>
      </p:sp>
      <p:pic>
        <p:nvPicPr>
          <p:cNvPr id="93188" name="Picture 4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789363"/>
            <a:ext cx="2879725" cy="2376487"/>
          </a:xfrm>
          <a:prstGeom prst="rect">
            <a:avLst/>
          </a:prstGeom>
          <a:noFill/>
        </p:spPr>
      </p:pic>
      <p:pic>
        <p:nvPicPr>
          <p:cNvPr id="93189" name="Picture 5" descr="Curso - Taller de E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789363"/>
            <a:ext cx="2663825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</a:t>
            </a:r>
            <a:endParaRPr lang="es-ES" sz="2400" b="1">
              <a:solidFill>
                <a:srgbClr val="000066"/>
              </a:solidFill>
              <a:latin typeface="SimSun" pitchFamily="2" charset="-122"/>
            </a:endParaRPr>
          </a:p>
        </p:txBody>
      </p:sp>
      <p:pic>
        <p:nvPicPr>
          <p:cNvPr id="74757" name="Picture 5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357563"/>
            <a:ext cx="3706812" cy="2633662"/>
          </a:xfrm>
          <a:prstGeom prst="rect">
            <a:avLst/>
          </a:prstGeom>
          <a:noFill/>
        </p:spPr>
      </p:pic>
      <p:pic>
        <p:nvPicPr>
          <p:cNvPr id="74758" name="Picture 6" descr="Curso - Taller de E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429000"/>
            <a:ext cx="3671887" cy="2633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800">
                <a:solidFill>
                  <a:srgbClr val="800000"/>
                </a:solidFill>
              </a:rPr>
              <a:t>C u r s o – T a l l e r</a:t>
            </a:r>
            <a:br>
              <a:rPr lang="es-MX" sz="2800">
                <a:solidFill>
                  <a:srgbClr val="800000"/>
                </a:solidFill>
              </a:rPr>
            </a:br>
            <a:r>
              <a:rPr lang="es-MX" sz="2800">
                <a:solidFill>
                  <a:srgbClr val="800000"/>
                </a:solidFill>
              </a:rPr>
              <a:t>d e</a:t>
            </a:r>
            <a:br>
              <a:rPr lang="es-MX" sz="2800">
                <a:solidFill>
                  <a:srgbClr val="800000"/>
                </a:solidFill>
              </a:rPr>
            </a:br>
            <a:r>
              <a:rPr lang="es-MX" sz="2800">
                <a:solidFill>
                  <a:srgbClr val="800000"/>
                </a:solidFill>
              </a:rPr>
              <a:t>E l e c t r o c a r d i o g r a f í a</a:t>
            </a:r>
            <a:endParaRPr lang="es-ES" sz="2800">
              <a:solidFill>
                <a:srgbClr val="80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sz="1800" b="1">
                <a:solidFill>
                  <a:srgbClr val="000066"/>
                </a:solidFill>
              </a:rPr>
              <a:t>INFARTO AGUDO  ANTERO - LATERAL</a:t>
            </a:r>
            <a:endParaRPr lang="es-ES" sz="1800" b="1">
              <a:solidFill>
                <a:srgbClr val="000066"/>
              </a:solidFill>
            </a:endParaRPr>
          </a:p>
        </p:txBody>
      </p:sp>
      <p:pic>
        <p:nvPicPr>
          <p:cNvPr id="94213" name="Picture 5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852738"/>
            <a:ext cx="4103688" cy="400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</a:t>
            </a:r>
            <a:endParaRPr lang="es-ES" sz="2400" b="1">
              <a:solidFill>
                <a:srgbClr val="000066"/>
              </a:solidFill>
              <a:latin typeface="SimSun" pitchFamily="2" charset="-122"/>
            </a:endParaRPr>
          </a:p>
        </p:txBody>
      </p:sp>
      <p:pic>
        <p:nvPicPr>
          <p:cNvPr id="89092" name="Picture 4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357563"/>
            <a:ext cx="4033838" cy="273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I S Q U É M I C A</a:t>
            </a:r>
            <a:endParaRPr lang="es-ES" sz="2400" b="1">
              <a:solidFill>
                <a:srgbClr val="000066"/>
              </a:solidFill>
              <a:latin typeface="SimSun" pitchFamily="2" charset="-122"/>
            </a:endParaRPr>
          </a:p>
        </p:txBody>
      </p:sp>
      <p:pic>
        <p:nvPicPr>
          <p:cNvPr id="7173" name="Picture 5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284538"/>
            <a:ext cx="3960812" cy="3168650"/>
          </a:xfrm>
          <a:prstGeom prst="rect">
            <a:avLst/>
          </a:prstGeom>
          <a:noFill/>
        </p:spPr>
      </p:pic>
      <p:pic>
        <p:nvPicPr>
          <p:cNvPr id="7174" name="Picture 6" descr="Curso - Taller de E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284538"/>
            <a:ext cx="3887788" cy="316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>
                <a:solidFill>
                  <a:srgbClr val="000000"/>
                </a:solidFill>
              </a:rPr>
              <a:t>CURSO – TALLER</a:t>
            </a:r>
            <a:br>
              <a:rPr lang="es-MX" sz="2400">
                <a:solidFill>
                  <a:srgbClr val="000000"/>
                </a:solidFill>
              </a:rPr>
            </a:br>
            <a:r>
              <a:rPr lang="es-MX" sz="2400">
                <a:solidFill>
                  <a:srgbClr val="000000"/>
                </a:solidFill>
              </a:rPr>
              <a:t>DE </a:t>
            </a:r>
            <a:br>
              <a:rPr lang="es-MX" sz="2400">
                <a:solidFill>
                  <a:srgbClr val="000000"/>
                </a:solidFill>
              </a:rPr>
            </a:br>
            <a:r>
              <a:rPr lang="es-MX" sz="2400">
                <a:solidFill>
                  <a:srgbClr val="000000"/>
                </a:solidFill>
              </a:rPr>
              <a:t>E L E C T R O C A R D I O G R A F Í A</a:t>
            </a: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Blip>
                <a:blip r:embed="rId2"/>
              </a:buBlip>
            </a:pPr>
            <a:r>
              <a:rPr lang="es-MX" sz="2400" b="1">
                <a:solidFill>
                  <a:srgbClr val="800000"/>
                </a:solidFill>
              </a:rPr>
              <a:t>Infarto Agudo del Miocardio – Cara Inferior</a:t>
            </a:r>
            <a:endParaRPr lang="es-ES" sz="2400" b="1">
              <a:solidFill>
                <a:srgbClr val="800000"/>
              </a:solidFill>
            </a:endParaRPr>
          </a:p>
        </p:txBody>
      </p:sp>
      <p:pic>
        <p:nvPicPr>
          <p:cNvPr id="96260" name="Picture 4" descr="Curso - Taller de E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862263"/>
            <a:ext cx="4968875" cy="394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</a:t>
            </a:r>
            <a:endParaRPr lang="es-ES" sz="2400" b="1">
              <a:solidFill>
                <a:srgbClr val="000066"/>
              </a:solidFill>
              <a:latin typeface="SimSun" pitchFamily="2" charset="-122"/>
            </a:endParaRPr>
          </a:p>
        </p:txBody>
      </p:sp>
      <p:pic>
        <p:nvPicPr>
          <p:cNvPr id="77828" name="Picture 4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429000"/>
            <a:ext cx="3706812" cy="234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</a:t>
            </a:r>
          </a:p>
          <a:p>
            <a:pPr algn="ctr">
              <a:buFont typeface="Wingdings" pitchFamily="2" charset="2"/>
              <a:buBlip>
                <a:blip r:embed="rId2"/>
              </a:buBlip>
            </a:pPr>
            <a:r>
              <a:rPr lang="es-MX" sz="2000" b="1">
                <a:solidFill>
                  <a:srgbClr val="800000"/>
                </a:solidFill>
                <a:latin typeface="SimSun" pitchFamily="2" charset="-122"/>
              </a:rPr>
              <a:t>Infarto Agudo  del Miocardio: Postero - Inferior</a:t>
            </a:r>
            <a:endParaRPr lang="es-ES" sz="2000" b="1">
              <a:solidFill>
                <a:srgbClr val="800000"/>
              </a:solidFill>
              <a:latin typeface="SimSun" pitchFamily="2" charset="-122"/>
            </a:endParaRPr>
          </a:p>
        </p:txBody>
      </p:sp>
      <p:pic>
        <p:nvPicPr>
          <p:cNvPr id="99334" name="Picture 6" descr="Curso - Taller de E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213100"/>
            <a:ext cx="3313113" cy="328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</a:t>
            </a:r>
          </a:p>
          <a:p>
            <a:pPr algn="ctr">
              <a:buFont typeface="Wingdings" pitchFamily="2" charset="2"/>
              <a:buChar char="v"/>
            </a:pPr>
            <a:r>
              <a:rPr lang="es-MX" sz="3200" b="1">
                <a:solidFill>
                  <a:srgbClr val="800000"/>
                </a:solidFill>
                <a:latin typeface="SimSun" pitchFamily="2" charset="-122"/>
              </a:rPr>
              <a:t>INFARTO AGUDO DEL MIOCARDIO</a:t>
            </a:r>
          </a:p>
          <a:p>
            <a:pPr algn="ctr">
              <a:buFont typeface="Wingdings" pitchFamily="2" charset="2"/>
              <a:buBlip>
                <a:blip r:embed="rId2"/>
              </a:buBlip>
            </a:pPr>
            <a:r>
              <a:rPr lang="es-MX" b="1" u="sng">
                <a:solidFill>
                  <a:srgbClr val="008000"/>
                </a:solidFill>
                <a:latin typeface="SimSun" pitchFamily="2" charset="-122"/>
              </a:rPr>
              <a:t>Fase de estabilización crónica:</a:t>
            </a:r>
          </a:p>
          <a:p>
            <a:pPr algn="ctr">
              <a:buFont typeface="Wingdings" pitchFamily="2" charset="2"/>
              <a:buBlip>
                <a:blip r:embed="rId2"/>
              </a:buBlip>
            </a:pPr>
            <a:endParaRPr lang="es-MX" b="1" u="sng">
              <a:solidFill>
                <a:srgbClr val="008000"/>
              </a:solidFill>
              <a:latin typeface="SimSun" pitchFamily="2" charset="-122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s-MX" sz="2400" b="1">
                <a:solidFill>
                  <a:srgbClr val="000000"/>
                </a:solidFill>
                <a:latin typeface="SimSun" pitchFamily="2" charset="-122"/>
              </a:rPr>
              <a:t>Ondas Q: Persistentes.( QS, QR o Qr).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s-MX" sz="2400" b="1">
                <a:solidFill>
                  <a:srgbClr val="000000"/>
                </a:solidFill>
                <a:latin typeface="SimSun" pitchFamily="2" charset="-122"/>
              </a:rPr>
              <a:t>Progresión inadecuada de la Onda R en      Derivaciones Precordiales.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s-MX" sz="2400" b="1">
                <a:solidFill>
                  <a:srgbClr val="000000"/>
                </a:solidFill>
                <a:latin typeface="SimSun" pitchFamily="2" charset="-122"/>
              </a:rPr>
              <a:t>Normalización  de la Ondas T.</a:t>
            </a:r>
            <a:endParaRPr lang="es-ES" sz="2400" b="1">
              <a:solidFill>
                <a:srgbClr val="000000"/>
              </a:solidFill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s-MX" sz="3200">
                <a:solidFill>
                  <a:srgbClr val="0000FF"/>
                </a:solidFill>
                <a:latin typeface="SimSun" pitchFamily="2" charset="-122"/>
              </a:rPr>
              <a:t> </a:t>
            </a: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</a:t>
            </a:r>
          </a:p>
          <a:p>
            <a:pPr algn="ctr">
              <a:buFont typeface="Wingdings" pitchFamily="2" charset="2"/>
              <a:buBlip>
                <a:blip r:embed="rId2"/>
              </a:buBlip>
            </a:pPr>
            <a:r>
              <a:rPr lang="es-MX" sz="1800" b="1">
                <a:solidFill>
                  <a:srgbClr val="800000"/>
                </a:solidFill>
                <a:latin typeface="SimSun" pitchFamily="2" charset="-122"/>
              </a:rPr>
              <a:t>Infarto  Antiguo</a:t>
            </a:r>
          </a:p>
          <a:p>
            <a:pPr algn="ctr">
              <a:buFont typeface="Wingdings" pitchFamily="2" charset="2"/>
              <a:buNone/>
            </a:pPr>
            <a:endParaRPr lang="es-MX" sz="1800" b="1">
              <a:solidFill>
                <a:srgbClr val="800000"/>
              </a:solidFill>
              <a:latin typeface="SimSun" pitchFamily="2" charset="-122"/>
            </a:endParaRPr>
          </a:p>
          <a:p>
            <a:pPr algn="ctr">
              <a:buFont typeface="Wingdings" pitchFamily="2" charset="2"/>
              <a:buChar char="Ø"/>
            </a:pPr>
            <a:endParaRPr lang="es-MX" sz="1800" b="1">
              <a:solidFill>
                <a:srgbClr val="800000"/>
              </a:solidFill>
              <a:latin typeface="SimSun" pitchFamily="2" charset="-122"/>
            </a:endParaRPr>
          </a:p>
          <a:p>
            <a:pPr algn="ctr">
              <a:buFont typeface="Wingdings" pitchFamily="2" charset="2"/>
              <a:buNone/>
            </a:pPr>
            <a:endParaRPr lang="es-ES" sz="3200" b="1">
              <a:solidFill>
                <a:srgbClr val="990000"/>
              </a:solidFill>
              <a:latin typeface="SimSun" pitchFamily="2" charset="-122"/>
            </a:endParaRPr>
          </a:p>
        </p:txBody>
      </p:sp>
      <p:pic>
        <p:nvPicPr>
          <p:cNvPr id="101380" name="Picture 4" descr="Curso - Taller de E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357563"/>
            <a:ext cx="4103688" cy="350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s-MX" sz="2000" b="1">
                <a:solidFill>
                  <a:srgbClr val="800000"/>
                </a:solidFill>
                <a:latin typeface="SimSun" pitchFamily="2" charset="-122"/>
              </a:rPr>
              <a:t>I N F A R T O   A G U D O   D E L    M I O C A R D I O</a:t>
            </a:r>
          </a:p>
          <a:p>
            <a:pPr algn="ctr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s-MX" sz="2000" b="1" u="sng">
                <a:solidFill>
                  <a:srgbClr val="006600"/>
                </a:solidFill>
                <a:latin typeface="SimSun" pitchFamily="2" charset="-122"/>
              </a:rPr>
              <a:t>L o c a l i z a c i ó n: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MX" sz="1600" b="1">
                <a:solidFill>
                  <a:srgbClr val="800000"/>
                </a:solidFill>
                <a:latin typeface="SimSun" pitchFamily="2" charset="-122"/>
              </a:rPr>
              <a:t>CARA ANTERIOR:</a:t>
            </a:r>
            <a:r>
              <a:rPr lang="es-MX" sz="1600" b="1">
                <a:solidFill>
                  <a:srgbClr val="000000"/>
                </a:solidFill>
                <a:latin typeface="SimSun" pitchFamily="2" charset="-122"/>
              </a:rPr>
              <a:t>      D1, aVL, De  V1  a  V6.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MX" sz="1600" b="1">
                <a:solidFill>
                  <a:srgbClr val="000000"/>
                </a:solidFill>
                <a:latin typeface="SimSun" pitchFamily="2" charset="-122"/>
              </a:rPr>
              <a:t>Anterior Extenso:   De  V1  a  V6 ( D1  -  aVL ).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MX" sz="1600" b="1">
                <a:solidFill>
                  <a:srgbClr val="000000"/>
                </a:solidFill>
                <a:latin typeface="SimSun" pitchFamily="2" charset="-122"/>
              </a:rPr>
              <a:t>Antero – Septal:   De  V1  a  V4.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MX" sz="1600" b="1">
                <a:solidFill>
                  <a:srgbClr val="000000"/>
                </a:solidFill>
                <a:latin typeface="SimSun" pitchFamily="2" charset="-122"/>
              </a:rPr>
              <a:t>Antero – Lateral:  De  V3 a V6, D1, aVL.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s-MX" sz="1600" b="1">
              <a:solidFill>
                <a:srgbClr val="000000"/>
              </a:solidFill>
              <a:latin typeface="SimSun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MX" sz="1600" b="1">
                <a:solidFill>
                  <a:srgbClr val="800000"/>
                </a:solidFill>
                <a:latin typeface="SimSun" pitchFamily="2" charset="-122"/>
              </a:rPr>
              <a:t>CARA LATERAL:</a:t>
            </a:r>
            <a:r>
              <a:rPr lang="es-MX" sz="1600" b="1">
                <a:solidFill>
                  <a:srgbClr val="000000"/>
                </a:solidFill>
                <a:latin typeface="SimSun" pitchFamily="2" charset="-122"/>
              </a:rPr>
              <a:t>       V5, V6, D1, aVL.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MX" sz="1600" b="1">
                <a:solidFill>
                  <a:srgbClr val="000000"/>
                </a:solidFill>
                <a:latin typeface="SimSun" pitchFamily="2" charset="-122"/>
              </a:rPr>
              <a:t>Lateral  Alto:      aVL.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s-MX" sz="1600" b="1">
              <a:solidFill>
                <a:srgbClr val="000000"/>
              </a:solidFill>
              <a:latin typeface="SimSun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MX" sz="1600" b="1">
                <a:solidFill>
                  <a:srgbClr val="800000"/>
                </a:solidFill>
                <a:latin typeface="SimSun" pitchFamily="2" charset="-122"/>
              </a:rPr>
              <a:t>CARA  INFERIOR:</a:t>
            </a:r>
            <a:r>
              <a:rPr lang="es-MX" sz="1600" b="1">
                <a:solidFill>
                  <a:srgbClr val="000000"/>
                </a:solidFill>
                <a:latin typeface="SimSun" pitchFamily="2" charset="-122"/>
              </a:rPr>
              <a:t>      DII,  DIII  y  aVF.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s-MX" sz="1600" b="1">
              <a:solidFill>
                <a:srgbClr val="000000"/>
              </a:solidFill>
              <a:latin typeface="SimSun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MX" sz="1600" b="1">
                <a:solidFill>
                  <a:srgbClr val="800000"/>
                </a:solidFill>
                <a:latin typeface="SimSun" pitchFamily="2" charset="-122"/>
              </a:rPr>
              <a:t>CARA POSTERIOR :</a:t>
            </a:r>
            <a:r>
              <a:rPr lang="es-MX" sz="1600" b="1">
                <a:solidFill>
                  <a:srgbClr val="000000"/>
                </a:solidFill>
                <a:latin typeface="SimSun" pitchFamily="2" charset="-122"/>
              </a:rPr>
              <a:t>     De  V1 a V3.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s-MX" sz="1600" b="1">
              <a:solidFill>
                <a:srgbClr val="000000"/>
              </a:solidFill>
              <a:latin typeface="SimSun" pitchFamily="2" charset="-122"/>
            </a:endParaRPr>
          </a:p>
          <a:p>
            <a:pPr algn="ctr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s-MX" sz="1600" b="1">
                <a:solidFill>
                  <a:srgbClr val="800000"/>
                </a:solidFill>
                <a:latin typeface="SimSun" pitchFamily="2" charset="-122"/>
              </a:rPr>
              <a:t>I N F A R T O   D E L   V E N T R I C U L O   D E R E C H O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q"/>
            </a:pPr>
            <a:r>
              <a:rPr lang="es-MX" sz="1600" b="1">
                <a:solidFill>
                  <a:srgbClr val="000000"/>
                </a:solidFill>
                <a:latin typeface="SimSun" pitchFamily="2" charset="-122"/>
              </a:rPr>
              <a:t>V4R.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s-ES" sz="1600" b="1">
              <a:solidFill>
                <a:srgbClr val="000000"/>
              </a:solidFill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0975" y="2362200"/>
            <a:ext cx="7693025" cy="4495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</a:t>
            </a:r>
            <a:endParaRPr lang="es-ES" sz="2400" b="1">
              <a:solidFill>
                <a:srgbClr val="000066"/>
              </a:solidFill>
              <a:latin typeface="SimSun" pitchFamily="2" charset="-122"/>
            </a:endParaRPr>
          </a:p>
        </p:txBody>
      </p:sp>
      <p:pic>
        <p:nvPicPr>
          <p:cNvPr id="66568" name="Picture 8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997200"/>
            <a:ext cx="2736850" cy="1814513"/>
          </a:xfrm>
          <a:prstGeom prst="rect">
            <a:avLst/>
          </a:prstGeom>
          <a:noFill/>
        </p:spPr>
      </p:pic>
      <p:pic>
        <p:nvPicPr>
          <p:cNvPr id="66569" name="Picture 9" descr="Curso - Taller de E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001963"/>
            <a:ext cx="2592388" cy="1792287"/>
          </a:xfrm>
          <a:prstGeom prst="rect">
            <a:avLst/>
          </a:prstGeom>
          <a:noFill/>
        </p:spPr>
      </p:pic>
      <p:pic>
        <p:nvPicPr>
          <p:cNvPr id="66570" name="Picture 10" descr="Curso - Taller de E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997200"/>
            <a:ext cx="2843212" cy="1797050"/>
          </a:xfrm>
          <a:prstGeom prst="rect">
            <a:avLst/>
          </a:prstGeom>
          <a:noFill/>
        </p:spPr>
      </p:pic>
      <p:pic>
        <p:nvPicPr>
          <p:cNvPr id="66571" name="Picture 11" descr="Curso - Taller de EK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4868863"/>
            <a:ext cx="2520950" cy="1989137"/>
          </a:xfrm>
          <a:prstGeom prst="rect">
            <a:avLst/>
          </a:prstGeom>
          <a:noFill/>
        </p:spPr>
      </p:pic>
      <p:pic>
        <p:nvPicPr>
          <p:cNvPr id="66572" name="Picture 12" descr="Curso - Taller de EK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4797425"/>
            <a:ext cx="2916237" cy="2060575"/>
          </a:xfrm>
          <a:prstGeom prst="rect">
            <a:avLst/>
          </a:prstGeom>
          <a:noFill/>
        </p:spPr>
      </p:pic>
      <p:pic>
        <p:nvPicPr>
          <p:cNvPr id="66573" name="Picture 13" descr="Curso - Taller de EK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4797425"/>
            <a:ext cx="2736850" cy="206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s-MX" sz="3200">
                <a:solidFill>
                  <a:srgbClr val="0000FF"/>
                </a:solidFill>
                <a:latin typeface="SimSun" pitchFamily="2" charset="-122"/>
              </a:rPr>
              <a:t> </a:t>
            </a: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</a:t>
            </a:r>
          </a:p>
          <a:p>
            <a:pPr algn="ctr">
              <a:buFont typeface="Wingdings" pitchFamily="2" charset="2"/>
              <a:buChar char="Ø"/>
            </a:pPr>
            <a:endParaRPr lang="es-MX" sz="3200" b="1">
              <a:solidFill>
                <a:srgbClr val="0000FF"/>
              </a:solidFill>
              <a:latin typeface="SimSun" pitchFamily="2" charset="-122"/>
            </a:endParaRPr>
          </a:p>
          <a:p>
            <a:pPr algn="ctr">
              <a:buFont typeface="Wingdings" pitchFamily="2" charset="2"/>
              <a:buChar char="Ø"/>
            </a:pPr>
            <a:r>
              <a:rPr lang="es-MX" sz="3200">
                <a:solidFill>
                  <a:srgbClr val="0000FF"/>
                </a:solidFill>
                <a:latin typeface="SimSun" pitchFamily="2" charset="-122"/>
              </a:rPr>
              <a:t> </a:t>
            </a:r>
            <a:r>
              <a:rPr lang="es-MX" sz="3200" b="1">
                <a:solidFill>
                  <a:srgbClr val="990000"/>
                </a:solidFill>
                <a:latin typeface="SimSun" pitchFamily="2" charset="-122"/>
              </a:rPr>
              <a:t>I s q u e m i a.</a:t>
            </a:r>
          </a:p>
          <a:p>
            <a:pPr algn="ctr">
              <a:buFont typeface="Wingdings" pitchFamily="2" charset="2"/>
              <a:buChar char="Ø"/>
            </a:pPr>
            <a:endParaRPr lang="es-MX" sz="3200" b="1">
              <a:solidFill>
                <a:srgbClr val="990000"/>
              </a:solidFill>
              <a:latin typeface="SimSun" pitchFamily="2" charset="-122"/>
            </a:endParaRPr>
          </a:p>
          <a:p>
            <a:pPr algn="ctr">
              <a:buFont typeface="Wingdings" pitchFamily="2" charset="2"/>
              <a:buChar char="Ø"/>
            </a:pPr>
            <a:r>
              <a:rPr lang="es-MX" sz="3200" b="1">
                <a:solidFill>
                  <a:srgbClr val="990000"/>
                </a:solidFill>
                <a:latin typeface="SimSun" pitchFamily="2" charset="-122"/>
              </a:rPr>
              <a:t> L e s i ó n.</a:t>
            </a:r>
          </a:p>
          <a:p>
            <a:pPr algn="ctr">
              <a:buFont typeface="Wingdings" pitchFamily="2" charset="2"/>
              <a:buChar char="Ø"/>
            </a:pPr>
            <a:endParaRPr lang="es-MX" sz="3200" b="1">
              <a:solidFill>
                <a:srgbClr val="990000"/>
              </a:solidFill>
              <a:latin typeface="SimSun" pitchFamily="2" charset="-122"/>
            </a:endParaRPr>
          </a:p>
          <a:p>
            <a:pPr algn="ctr">
              <a:buFont typeface="Wingdings" pitchFamily="2" charset="2"/>
              <a:buChar char="Ø"/>
            </a:pPr>
            <a:r>
              <a:rPr lang="es-MX" sz="3200" b="1">
                <a:solidFill>
                  <a:srgbClr val="990000"/>
                </a:solidFill>
                <a:latin typeface="SimSun" pitchFamily="2" charset="-122"/>
              </a:rPr>
              <a:t> N e c r o s i s.</a:t>
            </a:r>
            <a:endParaRPr lang="es-ES" sz="3200" b="1">
              <a:solidFill>
                <a:srgbClr val="990000"/>
              </a:solidFill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</a:t>
            </a:r>
          </a:p>
          <a:p>
            <a:pPr algn="ctr">
              <a:buFont typeface="Wingdings" pitchFamily="2" charset="2"/>
              <a:buChar char="v"/>
            </a:pPr>
            <a:endParaRPr lang="es-MX" sz="2400" b="1">
              <a:solidFill>
                <a:srgbClr val="000066"/>
              </a:solidFill>
              <a:latin typeface="SimSun" pitchFamily="2" charset="-122"/>
            </a:endParaRPr>
          </a:p>
          <a:p>
            <a:pPr algn="ctr">
              <a:buFont typeface="Wingdings" pitchFamily="2" charset="2"/>
              <a:buBlip>
                <a:blip r:embed="rId2"/>
              </a:buBlip>
            </a:pPr>
            <a:r>
              <a:rPr lang="es-MX" b="1" u="sng">
                <a:solidFill>
                  <a:srgbClr val="990000"/>
                </a:solidFill>
                <a:latin typeface="SimSun" pitchFamily="2" charset="-122"/>
              </a:rPr>
              <a:t>Infarto Agudo de Miocardio</a:t>
            </a:r>
          </a:p>
          <a:p>
            <a:pPr algn="ctr">
              <a:buFont typeface="Wingdings" pitchFamily="2" charset="2"/>
              <a:buBlip>
                <a:blip r:embed="rId2"/>
              </a:buBlip>
            </a:pPr>
            <a:endParaRPr lang="es-MX" b="1">
              <a:solidFill>
                <a:srgbClr val="990000"/>
              </a:solidFill>
              <a:latin typeface="SimSun" pitchFamily="2" charset="-122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s-MX" sz="2400" b="1">
                <a:solidFill>
                  <a:srgbClr val="990000"/>
                </a:solidFill>
                <a:latin typeface="SimSun" pitchFamily="2" charset="-122"/>
              </a:rPr>
              <a:t> Onda  Q  o  QS =             </a:t>
            </a:r>
            <a:r>
              <a:rPr lang="es-MX" sz="2400" b="1">
                <a:solidFill>
                  <a:srgbClr val="336600"/>
                </a:solidFill>
                <a:latin typeface="SimSun" pitchFamily="2" charset="-122"/>
              </a:rPr>
              <a:t>N e c r o s i s.</a:t>
            </a:r>
          </a:p>
          <a:p>
            <a:pPr>
              <a:buFont typeface="Wingdings" pitchFamily="2" charset="2"/>
              <a:buNone/>
            </a:pPr>
            <a:endParaRPr lang="es-MX" sz="2400" b="1">
              <a:solidFill>
                <a:srgbClr val="336600"/>
              </a:solidFill>
              <a:latin typeface="SimSun" pitchFamily="2" charset="-122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s-MX" sz="2400" b="1">
                <a:solidFill>
                  <a:srgbClr val="990000"/>
                </a:solidFill>
                <a:latin typeface="SimSun" pitchFamily="2" charset="-122"/>
              </a:rPr>
              <a:t> Cambios en el Segmento  ST = </a:t>
            </a:r>
            <a:r>
              <a:rPr lang="es-MX" sz="2400" b="1">
                <a:solidFill>
                  <a:srgbClr val="336600"/>
                </a:solidFill>
                <a:latin typeface="SimSun" pitchFamily="2" charset="-122"/>
              </a:rPr>
              <a:t>L e s i ó n.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endParaRPr lang="es-MX" sz="2400" b="1">
              <a:solidFill>
                <a:srgbClr val="336600"/>
              </a:solidFill>
              <a:latin typeface="SimSun" pitchFamily="2" charset="-122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s-MX" sz="2400" b="1">
                <a:solidFill>
                  <a:srgbClr val="990000"/>
                </a:solidFill>
                <a:latin typeface="SimSun" pitchFamily="2" charset="-122"/>
              </a:rPr>
              <a:t> Cambios en la Onda T =       </a:t>
            </a:r>
            <a:r>
              <a:rPr lang="es-MX" sz="2400" b="1">
                <a:solidFill>
                  <a:srgbClr val="336600"/>
                </a:solidFill>
                <a:latin typeface="SimSun" pitchFamily="2" charset="-122"/>
              </a:rPr>
              <a:t>I s q u e m i a.</a:t>
            </a:r>
            <a:endParaRPr lang="es-ES" sz="2400" b="1">
              <a:solidFill>
                <a:srgbClr val="336600"/>
              </a:solidFill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s-MX" sz="2400" b="1">
              <a:solidFill>
                <a:srgbClr val="000066"/>
              </a:solidFill>
              <a:latin typeface="SimSun" pitchFamily="2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s-MX" sz="900" b="1">
                <a:solidFill>
                  <a:srgbClr val="0000FF"/>
                </a:solidFill>
                <a:latin typeface="SimSun" pitchFamily="2" charset="-122"/>
              </a:rPr>
              <a:t> </a:t>
            </a:r>
            <a:r>
              <a:rPr lang="es-MX" sz="1400" b="1">
                <a:solidFill>
                  <a:srgbClr val="990000"/>
                </a:solidFill>
                <a:latin typeface="SimSun" pitchFamily="2" charset="-122"/>
              </a:rPr>
              <a:t>Isquemia Sub-epicárdica: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sz="1400" b="1">
                <a:solidFill>
                  <a:srgbClr val="0000FF"/>
                </a:solidFill>
                <a:latin typeface="SimSun" pitchFamily="2" charset="-122"/>
              </a:rPr>
              <a:t>	  Onda T negativas, simétricas, picudas  y  de base estrecha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sz="1400" b="1">
                <a:solidFill>
                  <a:srgbClr val="0000FF"/>
                </a:solidFill>
                <a:latin typeface="SimSun" pitchFamily="2" charset="-122"/>
              </a:rPr>
              <a:t>      con ST iso-eléctrico.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MX" sz="1400" b="1">
              <a:solidFill>
                <a:srgbClr val="0000FF"/>
              </a:solidFill>
              <a:latin typeface="SimSun" pitchFamily="2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s-MX" sz="1400" b="1">
                <a:solidFill>
                  <a:srgbClr val="990000"/>
                </a:solidFill>
                <a:latin typeface="SimSun" pitchFamily="2" charset="-122"/>
              </a:rPr>
              <a:t> Isquemia sub-endocárdica: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sz="1400" b="1">
                <a:solidFill>
                  <a:srgbClr val="990000"/>
                </a:solidFill>
                <a:latin typeface="SimSun" pitchFamily="2" charset="-122"/>
              </a:rPr>
              <a:t>      </a:t>
            </a:r>
            <a:r>
              <a:rPr lang="es-MX" sz="1400" b="1">
                <a:solidFill>
                  <a:srgbClr val="0000FF"/>
                </a:solidFill>
                <a:latin typeface="SimSun" pitchFamily="2" charset="-122"/>
              </a:rPr>
              <a:t>Ondas T altas, picudas y de base estrecha y simétricas.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MX" sz="1400" b="1">
              <a:solidFill>
                <a:srgbClr val="0000FF"/>
              </a:solidFill>
              <a:latin typeface="SimSun" pitchFamily="2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s-MX" sz="900" b="1">
                <a:solidFill>
                  <a:srgbClr val="0000FF"/>
                </a:solidFill>
                <a:latin typeface="SimSun" pitchFamily="2" charset="-122"/>
              </a:rPr>
              <a:t> </a:t>
            </a:r>
            <a:r>
              <a:rPr lang="es-MX" sz="1400" b="1">
                <a:solidFill>
                  <a:srgbClr val="990000"/>
                </a:solidFill>
                <a:latin typeface="SimSun" pitchFamily="2" charset="-122"/>
              </a:rPr>
              <a:t>Lesión  Sub-epicárdica: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sz="1400" b="1">
                <a:solidFill>
                  <a:srgbClr val="0000FF"/>
                </a:solidFill>
                <a:latin typeface="SimSun" pitchFamily="2" charset="-122"/>
              </a:rPr>
              <a:t>     Supradesnivel del segmento  ST.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MX" sz="1400" b="1">
              <a:solidFill>
                <a:srgbClr val="0000FF"/>
              </a:solidFill>
              <a:latin typeface="SimSun" pitchFamily="2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s-MX" sz="1200" b="1">
                <a:solidFill>
                  <a:srgbClr val="0000FF"/>
                </a:solidFill>
                <a:latin typeface="SimSun" pitchFamily="2" charset="-122"/>
              </a:rPr>
              <a:t> </a:t>
            </a:r>
            <a:r>
              <a:rPr lang="es-MX" sz="1400" b="1">
                <a:solidFill>
                  <a:srgbClr val="990000"/>
                </a:solidFill>
                <a:latin typeface="SimSun" pitchFamily="2" charset="-122"/>
              </a:rPr>
              <a:t>Lesión  Sub-endocárdica: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sz="1200" b="1">
                <a:solidFill>
                  <a:srgbClr val="990000"/>
                </a:solidFill>
                <a:latin typeface="SimSun" pitchFamily="2" charset="-122"/>
              </a:rPr>
              <a:t>     </a:t>
            </a:r>
            <a:r>
              <a:rPr lang="es-MX" sz="1400" b="1">
                <a:solidFill>
                  <a:srgbClr val="0000FF"/>
                </a:solidFill>
                <a:latin typeface="SimSun" pitchFamily="2" charset="-122"/>
              </a:rPr>
              <a:t>Infra-desnivel  del segmento  ST.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MX" sz="1400" b="1">
              <a:solidFill>
                <a:srgbClr val="0000FF"/>
              </a:solidFill>
              <a:latin typeface="SimSun" pitchFamily="2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s-MX" sz="1400" b="1">
                <a:solidFill>
                  <a:srgbClr val="0000FF"/>
                </a:solidFill>
                <a:latin typeface="SimSun" pitchFamily="2" charset="-122"/>
              </a:rPr>
              <a:t> </a:t>
            </a:r>
            <a:r>
              <a:rPr lang="es-MX" sz="1400" b="1">
                <a:solidFill>
                  <a:srgbClr val="990000"/>
                </a:solidFill>
                <a:latin typeface="SimSun" pitchFamily="2" charset="-122"/>
              </a:rPr>
              <a:t>Imagen  de necrosis:</a:t>
            </a:r>
            <a:r>
              <a:rPr lang="es-MX" sz="1400" b="1">
                <a:solidFill>
                  <a:srgbClr val="0000FF"/>
                </a:solidFill>
                <a:latin typeface="SimSun" pitchFamily="2" charset="-122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sz="1400" b="1">
                <a:solidFill>
                  <a:srgbClr val="0000FF"/>
                </a:solidFill>
                <a:latin typeface="SimSun" pitchFamily="2" charset="-122"/>
              </a:rPr>
              <a:t>     Ondas Q patologicas.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sz="1400" b="1">
                <a:solidFill>
                  <a:srgbClr val="0000FF"/>
                </a:solidFill>
                <a:latin typeface="SimSun" pitchFamily="2" charset="-122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sz="1400" b="1">
                <a:solidFill>
                  <a:srgbClr val="990000"/>
                </a:solidFill>
                <a:latin typeface="SimSun" pitchFamily="2" charset="-122"/>
              </a:rPr>
              <a:t>   </a:t>
            </a:r>
            <a:endParaRPr lang="es-ES" sz="1400" b="1">
              <a:solidFill>
                <a:srgbClr val="990000"/>
              </a:solidFill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Char char="v"/>
            </a:pPr>
            <a:r>
              <a:rPr lang="es-MX" sz="3200">
                <a:solidFill>
                  <a:srgbClr val="0000FF"/>
                </a:solidFill>
                <a:latin typeface="SimSun" pitchFamily="2" charset="-122"/>
              </a:rPr>
              <a:t> </a:t>
            </a: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es-MX" sz="2400" b="1" u="sng">
                <a:solidFill>
                  <a:srgbClr val="006600"/>
                </a:solidFill>
                <a:latin typeface="SimSun" pitchFamily="2" charset="-122"/>
              </a:rPr>
              <a:t>Anormalidades no Isquémicas de la Onda T: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s-MX" sz="2400" b="1" u="sng">
              <a:solidFill>
                <a:srgbClr val="009900"/>
              </a:solidFill>
              <a:latin typeface="SimSun" pitchFamily="2" charset="-122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400" b="1" u="sng">
                <a:solidFill>
                  <a:srgbClr val="990000"/>
                </a:solidFill>
                <a:latin typeface="SimSun" pitchFamily="2" charset="-122"/>
              </a:rPr>
              <a:t>Ondas T negativas en Derivaciones precordiales: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s-MX" sz="2400" b="1" u="sng">
              <a:solidFill>
                <a:srgbClr val="990000"/>
              </a:solidFill>
              <a:latin typeface="SimSun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MX" sz="2400" b="1">
                <a:solidFill>
                  <a:srgbClr val="990000"/>
                </a:solidFill>
                <a:latin typeface="SimSun" pitchFamily="2" charset="-122"/>
              </a:rPr>
              <a:t>  </a:t>
            </a:r>
            <a:r>
              <a:rPr lang="es-MX" sz="2000" b="1">
                <a:solidFill>
                  <a:srgbClr val="000000"/>
                </a:solidFill>
                <a:latin typeface="SimSun" pitchFamily="2" charset="-122"/>
              </a:rPr>
              <a:t>Cor_ulmonale Agudo  y  Crónico.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MX" sz="2000" b="1">
                <a:solidFill>
                  <a:srgbClr val="000000"/>
                </a:solidFill>
                <a:latin typeface="SimSun" pitchFamily="2" charset="-122"/>
              </a:rPr>
              <a:t>  En la Pericarditis Sub-aguda.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MX" sz="2000" b="1">
                <a:solidFill>
                  <a:srgbClr val="000000"/>
                </a:solidFill>
                <a:latin typeface="SimSun" pitchFamily="2" charset="-122"/>
              </a:rPr>
              <a:t>  Sobrecarga Sistólica del Ventrículo Izquierdo.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MX" sz="2000" b="1">
                <a:solidFill>
                  <a:srgbClr val="000000"/>
                </a:solidFill>
                <a:latin typeface="SimSun" pitchFamily="2" charset="-122"/>
              </a:rPr>
              <a:t>  Bloqueo  Completo de Rama Derecha de Haz  de His.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MX" sz="2000" b="1">
                <a:solidFill>
                  <a:srgbClr val="000000"/>
                </a:solidFill>
                <a:latin typeface="SimSun" pitchFamily="2" charset="-122"/>
              </a:rPr>
              <a:t>  Hemorragia Cerebral.</a:t>
            </a:r>
            <a:endParaRPr lang="es-ES" sz="2000" b="1">
              <a:solidFill>
                <a:srgbClr val="000000"/>
              </a:solidFill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</a:t>
            </a:r>
          </a:p>
          <a:p>
            <a:pPr algn="ctr">
              <a:buFont typeface="Wingdings" pitchFamily="2" charset="2"/>
              <a:buNone/>
            </a:pPr>
            <a:r>
              <a:rPr lang="es-MX" sz="2000" b="1" u="sng">
                <a:solidFill>
                  <a:srgbClr val="990000"/>
                </a:solidFill>
                <a:latin typeface="SimSun" pitchFamily="2" charset="-122"/>
              </a:rPr>
              <a:t>Anormalidades  no Isquémicas de la Onda T</a:t>
            </a:r>
          </a:p>
          <a:p>
            <a:pPr algn="ctr">
              <a:buFont typeface="Wingdings" pitchFamily="2" charset="2"/>
              <a:buNone/>
            </a:pPr>
            <a:endParaRPr lang="es-MX" sz="2000" b="1" u="sng">
              <a:solidFill>
                <a:srgbClr val="990000"/>
              </a:solidFill>
              <a:latin typeface="SimSun" pitchFamily="2" charset="-122"/>
            </a:endParaRPr>
          </a:p>
          <a:p>
            <a:pPr algn="ctr">
              <a:buFont typeface="Wingdings" pitchFamily="2" charset="2"/>
              <a:buChar char="q"/>
            </a:pPr>
            <a:r>
              <a:rPr lang="es-MX" sz="1800" b="1">
                <a:solidFill>
                  <a:srgbClr val="000000"/>
                </a:solidFill>
                <a:latin typeface="SimSun" pitchFamily="2" charset="-122"/>
              </a:rPr>
              <a:t>Supradesnivel del Segmento en Derivaciones Precordiales:</a:t>
            </a:r>
          </a:p>
          <a:p>
            <a:pPr algn="ctr">
              <a:buFont typeface="Wingdings" pitchFamily="2" charset="2"/>
              <a:buNone/>
            </a:pPr>
            <a:endParaRPr lang="es-MX" sz="1800" b="1">
              <a:solidFill>
                <a:srgbClr val="000000"/>
              </a:solidFill>
              <a:latin typeface="SimSun" pitchFamily="2" charset="-122"/>
            </a:endParaRPr>
          </a:p>
          <a:p>
            <a:pPr>
              <a:buFont typeface="Wingdings" pitchFamily="2" charset="2"/>
              <a:buChar char="§"/>
            </a:pPr>
            <a:r>
              <a:rPr lang="es-MX" sz="1800" b="1">
                <a:solidFill>
                  <a:srgbClr val="000099"/>
                </a:solidFill>
                <a:latin typeface="SimSun" pitchFamily="2" charset="-122"/>
              </a:rPr>
              <a:t>Vagotonía y Síndrome de Repolarización Precoz.</a:t>
            </a:r>
          </a:p>
          <a:p>
            <a:pPr>
              <a:buFont typeface="Wingdings" pitchFamily="2" charset="2"/>
              <a:buChar char="§"/>
            </a:pPr>
            <a:r>
              <a:rPr lang="es-MX" sz="1800" b="1">
                <a:solidFill>
                  <a:srgbClr val="000099"/>
                </a:solidFill>
                <a:latin typeface="SimSun" pitchFamily="2" charset="-122"/>
              </a:rPr>
              <a:t>Hiperkalemia.</a:t>
            </a:r>
          </a:p>
          <a:p>
            <a:pPr>
              <a:buFont typeface="Wingdings" pitchFamily="2" charset="2"/>
              <a:buChar char="§"/>
            </a:pPr>
            <a:r>
              <a:rPr lang="es-MX" sz="1800" b="1">
                <a:solidFill>
                  <a:srgbClr val="000099"/>
                </a:solidFill>
                <a:latin typeface="SimSun" pitchFamily="2" charset="-122"/>
              </a:rPr>
              <a:t>Sobrecarga diastólica del Ventrículo Izquierdo.</a:t>
            </a:r>
          </a:p>
          <a:p>
            <a:pPr>
              <a:buFont typeface="Wingdings" pitchFamily="2" charset="2"/>
              <a:buChar char="§"/>
            </a:pPr>
            <a:r>
              <a:rPr lang="es-MX" sz="1800" b="1">
                <a:solidFill>
                  <a:srgbClr val="000099"/>
                </a:solidFill>
                <a:latin typeface="SimSun" pitchFamily="2" charset="-122"/>
              </a:rPr>
              <a:t>Pericarditis Aguda.</a:t>
            </a:r>
          </a:p>
          <a:p>
            <a:pPr>
              <a:buFont typeface="Wingdings" pitchFamily="2" charset="2"/>
              <a:buChar char="§"/>
            </a:pPr>
            <a:r>
              <a:rPr lang="es-MX" sz="1800" b="1">
                <a:solidFill>
                  <a:srgbClr val="000099"/>
                </a:solidFill>
                <a:latin typeface="SimSun" pitchFamily="2" charset="-122"/>
              </a:rPr>
              <a:t>Bloqueo de Rama Izquierda del haz de His ( V1 a V3).</a:t>
            </a:r>
          </a:p>
          <a:p>
            <a:pPr>
              <a:buFont typeface="Wingdings" pitchFamily="2" charset="2"/>
              <a:buChar char="§"/>
            </a:pPr>
            <a:r>
              <a:rPr lang="es-MX" sz="1800" b="1">
                <a:solidFill>
                  <a:srgbClr val="000099"/>
                </a:solidFill>
                <a:latin typeface="SimSun" pitchFamily="2" charset="-122"/>
              </a:rPr>
              <a:t>Alcoholismo.</a:t>
            </a:r>
          </a:p>
          <a:p>
            <a:pPr>
              <a:buFont typeface="Wingdings" pitchFamily="2" charset="2"/>
              <a:buChar char="§"/>
            </a:pPr>
            <a:r>
              <a:rPr lang="es-MX" sz="1800" b="1">
                <a:solidFill>
                  <a:srgbClr val="000099"/>
                </a:solidFill>
                <a:latin typeface="SimSun" pitchFamily="2" charset="-122"/>
              </a:rPr>
              <a:t>Hemorragia Cerebral.</a:t>
            </a:r>
          </a:p>
          <a:p>
            <a:pPr>
              <a:buFont typeface="Wingdings" pitchFamily="2" charset="2"/>
              <a:buChar char="§"/>
            </a:pPr>
            <a:r>
              <a:rPr lang="es-MX" sz="1800" b="1">
                <a:solidFill>
                  <a:srgbClr val="000099"/>
                </a:solidFill>
                <a:latin typeface="SimSun" pitchFamily="2" charset="-122"/>
              </a:rPr>
              <a:t>Hipotermia.</a:t>
            </a:r>
          </a:p>
          <a:p>
            <a:pPr algn="ctr">
              <a:buFont typeface="Wingdings" pitchFamily="2" charset="2"/>
              <a:buNone/>
            </a:pPr>
            <a:endParaRPr lang="es-ES" sz="1800" b="1">
              <a:solidFill>
                <a:srgbClr val="000099"/>
              </a:solidFill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931150" cy="935037"/>
          </a:xfrm>
        </p:spPr>
        <p:txBody>
          <a:bodyPr/>
          <a:lstStyle/>
          <a:p>
            <a:pPr algn="ctr"/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C u r s o -  T a l l e r  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d e </a:t>
            </a:r>
            <a:br>
              <a:rPr lang="es-MX" sz="2800">
                <a:solidFill>
                  <a:srgbClr val="CC0000"/>
                </a:solidFill>
                <a:latin typeface="NSimSun" pitchFamily="49" charset="-122"/>
              </a:rPr>
            </a:br>
            <a:r>
              <a:rPr lang="es-MX" sz="2800">
                <a:solidFill>
                  <a:srgbClr val="CC0000"/>
                </a:solidFill>
                <a:latin typeface="NSimSun" pitchFamily="49" charset="-122"/>
              </a:rPr>
              <a:t>   E l e c t r o c a r d i o g r a f í a</a:t>
            </a:r>
            <a:endParaRPr lang="es-ES" sz="2800">
              <a:solidFill>
                <a:srgbClr val="CC0000"/>
              </a:solidFill>
              <a:latin typeface="NSimSun" pitchFamily="49" charset="-122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s-MX" sz="3200">
                <a:solidFill>
                  <a:srgbClr val="0000FF"/>
                </a:solidFill>
                <a:latin typeface="SimSun" pitchFamily="2" charset="-122"/>
              </a:rPr>
              <a:t> </a:t>
            </a:r>
            <a:r>
              <a:rPr lang="es-MX" sz="2400" b="1">
                <a:solidFill>
                  <a:srgbClr val="000066"/>
                </a:solidFill>
                <a:latin typeface="SimSun" pitchFamily="2" charset="-122"/>
              </a:rPr>
              <a:t>C a r d i o p a t í a   I s q u é m i c a</a:t>
            </a:r>
          </a:p>
          <a:p>
            <a:pPr algn="ctr">
              <a:buFont typeface="Wingdings" pitchFamily="2" charset="2"/>
              <a:buChar char="v"/>
            </a:pPr>
            <a:endParaRPr lang="es-MX" sz="2400" b="1">
              <a:solidFill>
                <a:srgbClr val="0000FF"/>
              </a:solidFill>
              <a:latin typeface="SimSun" pitchFamily="2" charset="-122"/>
            </a:endParaRPr>
          </a:p>
          <a:p>
            <a:pPr algn="ctr">
              <a:buFont typeface="Wingdings" pitchFamily="2" charset="2"/>
              <a:buNone/>
            </a:pPr>
            <a:r>
              <a:rPr lang="es-MX" sz="1800" b="1" u="sng">
                <a:solidFill>
                  <a:srgbClr val="800000"/>
                </a:solidFill>
                <a:latin typeface="SimSun" pitchFamily="2" charset="-122"/>
              </a:rPr>
              <a:t>Infradesnivel del Segmento ST en Derivaciones Precordiales:</a:t>
            </a:r>
          </a:p>
          <a:p>
            <a:pPr algn="ctr">
              <a:buFont typeface="Wingdings" pitchFamily="2" charset="2"/>
              <a:buNone/>
            </a:pPr>
            <a:endParaRPr lang="es-MX" sz="1800" b="1" u="sng">
              <a:solidFill>
                <a:srgbClr val="800000"/>
              </a:solidFill>
              <a:latin typeface="SimSun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s-MX" sz="1800" b="1">
                <a:solidFill>
                  <a:srgbClr val="000000"/>
                </a:solidFill>
                <a:latin typeface="SimSun" pitchFamily="2" charset="-122"/>
              </a:rPr>
              <a:t>1.- Hipokalemia.</a:t>
            </a:r>
          </a:p>
          <a:p>
            <a:pPr>
              <a:buFont typeface="Wingdings" pitchFamily="2" charset="2"/>
              <a:buNone/>
            </a:pPr>
            <a:r>
              <a:rPr lang="es-MX" sz="1800" b="1">
                <a:solidFill>
                  <a:srgbClr val="000000"/>
                </a:solidFill>
                <a:latin typeface="SimSun" pitchFamily="2" charset="-122"/>
              </a:rPr>
              <a:t>2.- Cor-pulmonale Agudo y Crónico</a:t>
            </a:r>
          </a:p>
          <a:p>
            <a:pPr>
              <a:buFont typeface="Wingdings" pitchFamily="2" charset="2"/>
              <a:buNone/>
            </a:pPr>
            <a:r>
              <a:rPr lang="es-MX" sz="1800" b="1">
                <a:solidFill>
                  <a:srgbClr val="000000"/>
                </a:solidFill>
                <a:latin typeface="SimSun" pitchFamily="2" charset="-122"/>
              </a:rPr>
              <a:t>3.- Efecto y Toxicidad Digitalica.</a:t>
            </a:r>
          </a:p>
          <a:p>
            <a:pPr>
              <a:buFont typeface="Wingdings" pitchFamily="2" charset="2"/>
              <a:buNone/>
            </a:pPr>
            <a:r>
              <a:rPr lang="es-MX" sz="1800" b="1">
                <a:solidFill>
                  <a:srgbClr val="000000"/>
                </a:solidFill>
                <a:latin typeface="SimSun" pitchFamily="2" charset="-122"/>
              </a:rPr>
              <a:t>4.- Anemia Severa.</a:t>
            </a:r>
          </a:p>
          <a:p>
            <a:pPr>
              <a:buFont typeface="Wingdings" pitchFamily="2" charset="2"/>
              <a:buNone/>
            </a:pPr>
            <a:r>
              <a:rPr lang="es-MX" sz="1800" b="1">
                <a:solidFill>
                  <a:srgbClr val="000000"/>
                </a:solidFill>
                <a:latin typeface="SimSun" pitchFamily="2" charset="-122"/>
              </a:rPr>
              <a:t>5.- Estados de Shock.</a:t>
            </a:r>
          </a:p>
          <a:p>
            <a:pPr>
              <a:buFont typeface="Wingdings" pitchFamily="2" charset="2"/>
              <a:buNone/>
            </a:pPr>
            <a:r>
              <a:rPr lang="es-MX" sz="1800" b="1">
                <a:solidFill>
                  <a:srgbClr val="000000"/>
                </a:solidFill>
                <a:latin typeface="SimSun" pitchFamily="2" charset="-122"/>
              </a:rPr>
              <a:t>6.- Sobrecarga Sistólica con HVI.( V4 a V6) </a:t>
            </a:r>
            <a:endParaRPr lang="es-ES" sz="1800" b="1">
              <a:solidFill>
                <a:srgbClr val="000000"/>
              </a:solidFill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ápsulas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973</TotalTime>
  <Words>1348</Words>
  <Application>Microsoft Office PowerPoint</Application>
  <PresentationFormat>Presentación en pantalla (4:3)</PresentationFormat>
  <Paragraphs>179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Wingdings</vt:lpstr>
      <vt:lpstr>Times New Roman</vt:lpstr>
      <vt:lpstr>SimSun</vt:lpstr>
      <vt:lpstr>Georgia</vt:lpstr>
      <vt:lpstr>NSimSun</vt:lpstr>
      <vt:lpstr>Cápsulas</vt:lpstr>
      <vt:lpstr>C u r s o  -  T a l l e r d e   E l e c t r o c a r d i o g r a f i a</vt:lpstr>
      <vt:lpstr>C u r s o -  T a l l e r    d e     E l e c t r o c a r d i o g r a f í a</vt:lpstr>
      <vt:lpstr>C u r s o -  T a l l e r    d e     E l e c t r o c a r d i o g r a f í a</vt:lpstr>
      <vt:lpstr>C u r s o -  T a l l e r    d e     E l e c t r o c a r d i o g r a f í a</vt:lpstr>
      <vt:lpstr>C u r s o -  T a l l e r    d e     E l e c t r o c a r d i o g r a f í a</vt:lpstr>
      <vt:lpstr>C u r s o -  T a l l e r    d e     E l e c t r o c a r d i o g r a f í a</vt:lpstr>
      <vt:lpstr>C u r s o -  T a l l e r    d e     E l e c t r o c a r d i o g r a f í a</vt:lpstr>
      <vt:lpstr>C u r s o -  T a l l e r    d e     E l e c t r o c a r d i o g r a f í a</vt:lpstr>
      <vt:lpstr>C u r s o -  T a l l e r    d e     E l e c t r o c a r d i o g r a f í a</vt:lpstr>
      <vt:lpstr>C u r s o -  T a l l e r    d e     E l e c t r o c a r d i o g r a f í a</vt:lpstr>
      <vt:lpstr>C u r s o -  T a l l e r    d e     E l e c t r o c a r d i o g r a f í a</vt:lpstr>
      <vt:lpstr>C u r s o -  T a l l e r    d e     E l e c t r o c a r d i o g r a f í a</vt:lpstr>
      <vt:lpstr>C u r s o -  T a l l e r    d e     E l e c t r o c a r d i o g r a f í a</vt:lpstr>
      <vt:lpstr>C u r s o -  T a l l e r    d e     E l e c t r o c a r d i o g r a f í a</vt:lpstr>
      <vt:lpstr>C u r s o -  T a l l e r    d e     E l e c t r o c a r d i o g r a f í a</vt:lpstr>
      <vt:lpstr>C u r s o -  T a l l e r    d e     E l e c t r o c a r d i o g r a f í a</vt:lpstr>
      <vt:lpstr>C u r s o -  T a l l e r    d e     E l e c t r o c a r d i o g r a f í a</vt:lpstr>
      <vt:lpstr>C u r s o – T a l l e r d e E l e c t r o c a r d i o g r a f í a</vt:lpstr>
      <vt:lpstr>C u r s o -  T a l l e r    d e     E l e c t r o c a r d i o g r a f í a</vt:lpstr>
      <vt:lpstr>CURSO – TALLER DE  E L E C T R O C A R D I O G R A F Í A</vt:lpstr>
      <vt:lpstr>C u r s o -  T a l l e r    d e     E l e c t r o c a r d i o g r a f í a</vt:lpstr>
      <vt:lpstr>C u r s o -  T a l l e r    d e     E l e c t r o c a r d i o g r a f í a</vt:lpstr>
      <vt:lpstr>C u r s o -  T a l l e r    d e     E l e c t r o c a r d i o g r a f í a</vt:lpstr>
      <vt:lpstr>C u r s o -  T a l l e r    d e     E l e c t r o c a r d i o g r a f í a</vt:lpstr>
      <vt:lpstr>C u r s o -  T a l l e r    d e     E l e c t r o c a r d i o g r a f í a</vt:lpstr>
    </vt:vector>
  </TitlesOfParts>
  <Company>FAMILIA BARRERA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u r s o  -  T a l l e r d e   E l e c t r o c a r d i o g r a f i a</dc:title>
  <dc:creator>Carlos Barrera</dc:creator>
  <cp:lastModifiedBy>HAROLD</cp:lastModifiedBy>
  <cp:revision>28</cp:revision>
  <dcterms:created xsi:type="dcterms:W3CDTF">2006-05-28T16:25:39Z</dcterms:created>
  <dcterms:modified xsi:type="dcterms:W3CDTF">2012-07-04T15:04:26Z</dcterms:modified>
</cp:coreProperties>
</file>