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5" r:id="rId3"/>
    <p:sldId id="285" r:id="rId4"/>
    <p:sldId id="273" r:id="rId5"/>
    <p:sldId id="269" r:id="rId6"/>
    <p:sldId id="275" r:id="rId7"/>
    <p:sldId id="274" r:id="rId8"/>
    <p:sldId id="282" r:id="rId9"/>
    <p:sldId id="279" r:id="rId10"/>
    <p:sldId id="283" r:id="rId11"/>
    <p:sldId id="278" r:id="rId12"/>
    <p:sldId id="301" r:id="rId13"/>
    <p:sldId id="286" r:id="rId14"/>
    <p:sldId id="287" r:id="rId15"/>
    <p:sldId id="290" r:id="rId16"/>
    <p:sldId id="291" r:id="rId17"/>
    <p:sldId id="292" r:id="rId18"/>
    <p:sldId id="293" r:id="rId19"/>
    <p:sldId id="298" r:id="rId20"/>
    <p:sldId id="29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00"/>
    <a:srgbClr val="9A9600"/>
    <a:srgbClr val="452FE9"/>
    <a:srgbClr val="FFFF00"/>
    <a:srgbClr val="080426"/>
    <a:srgbClr val="000000"/>
    <a:srgbClr val="580A04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721396-46D9-4BFB-BCAF-6A007F0D43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62361-09AA-4C20-862B-BA11BF97992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C592-9CE2-4E55-8D42-7CC1658C2A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B385-7BE4-476F-95A1-12940583BC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6143-96B8-4E4A-B843-3A123227B0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7748-2ADC-4778-A6A0-AC316C6B40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D0967-9B2C-4D58-BDDE-34DEDDBB6B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2CDA-3ADA-47CF-81DB-156C3B78BE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8987-13FC-4CB1-9DE7-A962FB51F3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5EEA-CB7B-4026-B7F9-F8CD7B01B7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D07C0-B485-4A8C-BBE8-3AD8E5581E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4B5E525-E58A-454A-A26F-1ECAB32B958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76475"/>
            <a:ext cx="8280400" cy="4032250"/>
          </a:xfrm>
        </p:spPr>
        <p:txBody>
          <a:bodyPr/>
          <a:lstStyle/>
          <a:p>
            <a:pPr algn="ctr"/>
            <a:endParaRPr lang="es-MX" b="1" dirty="0">
              <a:solidFill>
                <a:srgbClr val="990000"/>
              </a:solidFill>
            </a:endParaRPr>
          </a:p>
          <a:p>
            <a:pPr algn="ctr"/>
            <a:r>
              <a:rPr lang="es-MX" b="1" dirty="0">
                <a:solidFill>
                  <a:srgbClr val="990000"/>
                </a:solidFill>
              </a:rPr>
              <a:t>A  R  </a:t>
            </a:r>
            <a:r>
              <a:rPr lang="es-MX" b="1" dirty="0" err="1">
                <a:solidFill>
                  <a:srgbClr val="990000"/>
                </a:solidFill>
              </a:rPr>
              <a:t>R</a:t>
            </a:r>
            <a:r>
              <a:rPr lang="es-MX" b="1" dirty="0">
                <a:solidFill>
                  <a:srgbClr val="990000"/>
                </a:solidFill>
              </a:rPr>
              <a:t>  I  T  M  I  A  S</a:t>
            </a:r>
          </a:p>
          <a:p>
            <a:endParaRPr lang="es-MX" b="1" dirty="0">
              <a:solidFill>
                <a:srgbClr val="990000"/>
              </a:solidFill>
            </a:endParaRPr>
          </a:p>
          <a:p>
            <a:pPr algn="ctr"/>
            <a:r>
              <a:rPr lang="es-MX" b="1" dirty="0">
                <a:solidFill>
                  <a:srgbClr val="990000"/>
                </a:solidFill>
              </a:rPr>
              <a:t>B L O Q U E O S</a:t>
            </a:r>
          </a:p>
          <a:p>
            <a:endParaRPr lang="es-MX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76475"/>
            <a:ext cx="8280400" cy="4032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s-MX" sz="2000" b="1">
                <a:solidFill>
                  <a:srgbClr val="990000"/>
                </a:solidFill>
              </a:rPr>
              <a:t>A  R  R  I  T  M  I  A  S</a:t>
            </a:r>
          </a:p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rgbClr val="990000"/>
                </a:solidFill>
              </a:rPr>
              <a:t>B L O Q U E O S</a:t>
            </a:r>
          </a:p>
          <a:p>
            <a:pPr algn="ctr">
              <a:lnSpc>
                <a:spcPct val="80000"/>
              </a:lnSpc>
            </a:pPr>
            <a:endParaRPr lang="es-MX" sz="1800" b="1">
              <a:solidFill>
                <a:srgbClr val="9900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q"/>
            </a:pPr>
            <a:r>
              <a:rPr lang="es-MX" sz="2000" b="1">
                <a:solidFill>
                  <a:srgbClr val="990000"/>
                </a:solidFill>
              </a:rPr>
              <a:t>  B L O Q U E O    D E   R A M A     D E R E C H A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q"/>
            </a:pPr>
            <a:endParaRPr lang="es-MX" sz="2000" b="1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s-MX" sz="2000" b="1">
                <a:solidFill>
                  <a:srgbClr val="990000"/>
                </a:solidFill>
              </a:rPr>
              <a:t>   </a:t>
            </a:r>
            <a:r>
              <a:rPr lang="es-MX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 o m p l e t o: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s-MX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s-MX" sz="1600" b="1">
                <a:solidFill>
                  <a:srgbClr val="FF9900"/>
                </a:solidFill>
              </a:rPr>
              <a:t>QRS ........................................................  O.12  segundos  ó  mayor.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FF9900"/>
                </a:solidFill>
              </a:rPr>
              <a:t>    rsR’ ó  rR´ .............................................   En  V1  y  V2.  (  V3  ).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FF9900"/>
                </a:solidFill>
              </a:rPr>
              <a:t>    S amplias  y  empastadas ..................    En  D1,  aVL,  V5  y  V6.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FF9900"/>
                </a:solidFill>
              </a:rPr>
              <a:t>    R amplia  y  empastada ......................    En  aVR.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FF9900"/>
                </a:solidFill>
              </a:rPr>
              <a:t>    Eje medio del QRS  .............................    - 30  a  + 110°.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FF9900"/>
                </a:solidFill>
              </a:rPr>
              <a:t>    Deflexión  Intrinsecoide  retardada ..     &gt;  70 mmseg.</a:t>
            </a:r>
          </a:p>
          <a:p>
            <a:pPr>
              <a:lnSpc>
                <a:spcPct val="80000"/>
              </a:lnSpc>
            </a:pPr>
            <a:r>
              <a:rPr lang="es-MX" sz="1600" b="1">
                <a:solidFill>
                  <a:srgbClr val="FF9900"/>
                </a:solidFill>
              </a:rPr>
              <a:t>       (  Derivaciones Derechas )</a:t>
            </a:r>
          </a:p>
          <a:p>
            <a:pPr>
              <a:lnSpc>
                <a:spcPct val="80000"/>
              </a:lnSpc>
            </a:pPr>
            <a:endParaRPr lang="es-ES" sz="1800" b="1">
              <a:solidFill>
                <a:srgbClr val="FF9900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18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1800" b="1">
                <a:solidFill>
                  <a:srgbClr val="990000"/>
                </a:solidFill>
              </a:rPr>
              <a:t>B L O Q U E O S</a:t>
            </a:r>
          </a:p>
          <a:p>
            <a:pPr algn="ctr">
              <a:buFont typeface="Wingdings" pitchFamily="2" charset="2"/>
              <a:buChar char="v"/>
            </a:pPr>
            <a:r>
              <a:rPr lang="es-MX" sz="1800" b="1">
                <a:solidFill>
                  <a:srgbClr val="990000"/>
                </a:solidFill>
              </a:rPr>
              <a:t>  </a:t>
            </a:r>
            <a:r>
              <a:rPr lang="es-MX" sz="1800" b="1" u="sng">
                <a:solidFill>
                  <a:srgbClr val="FF6600"/>
                </a:solidFill>
              </a:rPr>
              <a:t>Bloqueo  Completo  de  Rama  Derecha</a:t>
            </a:r>
          </a:p>
          <a:p>
            <a:pPr algn="ctr"/>
            <a:endParaRPr lang="es-MX" sz="1800" b="1" u="sng">
              <a:solidFill>
                <a:srgbClr val="FF6600"/>
              </a:solidFill>
            </a:endParaRPr>
          </a:p>
          <a:p>
            <a:pPr algn="ctr"/>
            <a:endParaRPr lang="es-ES" sz="2000" b="1" u="sng">
              <a:solidFill>
                <a:srgbClr val="FF9900"/>
              </a:solidFill>
              <a:latin typeface="NSimSun" pitchFamily="49" charset="-122"/>
            </a:endParaRPr>
          </a:p>
        </p:txBody>
      </p:sp>
      <p:pic>
        <p:nvPicPr>
          <p:cNvPr id="28676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74963"/>
            <a:ext cx="4103687" cy="398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16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1600" b="1">
                <a:solidFill>
                  <a:srgbClr val="990000"/>
                </a:solidFill>
              </a:rPr>
              <a:t>B L O Q U E O S</a:t>
            </a:r>
          </a:p>
          <a:p>
            <a:pPr algn="ctr">
              <a:buFont typeface="Wingdings" pitchFamily="2" charset="2"/>
              <a:buChar char="v"/>
            </a:pPr>
            <a:r>
              <a:rPr lang="es-MX" sz="1600" b="1">
                <a:solidFill>
                  <a:srgbClr val="990000"/>
                </a:solidFill>
              </a:rPr>
              <a:t>  </a:t>
            </a:r>
            <a:r>
              <a:rPr lang="es-MX" sz="1800" b="1" u="sng">
                <a:solidFill>
                  <a:srgbClr val="990000"/>
                </a:solidFill>
              </a:rPr>
              <a:t>B l o q u e o   I n c o m p l e t o  d e  R a m a   D e r e c h a</a:t>
            </a:r>
          </a:p>
          <a:p>
            <a:pPr algn="ctr"/>
            <a:endParaRPr lang="es-MX" sz="1800" b="1" u="sng">
              <a:solidFill>
                <a:srgbClr val="990000"/>
              </a:solidFill>
            </a:endParaRPr>
          </a:p>
          <a:p>
            <a:pPr algn="ctr"/>
            <a:endParaRPr lang="es-MX" sz="2000" b="1">
              <a:solidFill>
                <a:srgbClr val="990000"/>
              </a:solidFill>
            </a:endParaRPr>
          </a:p>
          <a:p>
            <a:pPr algn="ctr"/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53253" name="Picture 5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68625"/>
            <a:ext cx="4176713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</a:t>
            </a:r>
          </a:p>
          <a:p>
            <a:pPr algn="ctr"/>
            <a:endParaRPr lang="es-MX" sz="2000" b="1">
              <a:solidFill>
                <a:srgbClr val="990000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es-MX" sz="2000" b="1">
                <a:solidFill>
                  <a:srgbClr val="190C76"/>
                </a:solidFill>
                <a:latin typeface="NSimSun" pitchFamily="49" charset="-122"/>
              </a:rPr>
              <a:t>  </a:t>
            </a:r>
            <a:r>
              <a:rPr lang="es-MX" sz="2000" b="1">
                <a:solidFill>
                  <a:srgbClr val="7D0E05"/>
                </a:solidFill>
              </a:rPr>
              <a:t>B L O Q U E O    D E    R A M A    I Z Q U I E R D A</a:t>
            </a:r>
          </a:p>
          <a:p>
            <a:pPr algn="ctr">
              <a:buFont typeface="Wingdings" pitchFamily="2" charset="2"/>
              <a:buChar char="q"/>
            </a:pPr>
            <a:endParaRPr lang="es-MX" sz="2000" b="1">
              <a:solidFill>
                <a:srgbClr val="7D0E05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2000" b="1">
                <a:solidFill>
                  <a:srgbClr val="7D0E05"/>
                </a:solidFill>
              </a:rPr>
              <a:t>  C o m p l e t o:</a:t>
            </a:r>
          </a:p>
          <a:p>
            <a:pPr>
              <a:buFont typeface="Wingdings" pitchFamily="2" charset="2"/>
              <a:buChar char="v"/>
            </a:pPr>
            <a:endParaRPr lang="es-MX" sz="2000" b="1">
              <a:solidFill>
                <a:srgbClr val="7D0E0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MX" sz="2000" b="1">
                <a:solidFill>
                  <a:srgbClr val="FF9900"/>
                </a:solidFill>
              </a:rPr>
              <a:t>   </a:t>
            </a:r>
            <a:r>
              <a:rPr lang="es-MX" sz="1800" b="1">
                <a:solidFill>
                  <a:srgbClr val="FF9900"/>
                </a:solidFill>
              </a:rPr>
              <a:t>QRS  .........................................................   0.12 seg.  ó  mayor.</a:t>
            </a:r>
          </a:p>
          <a:p>
            <a:pPr>
              <a:buFont typeface="Wingdings" pitchFamily="2" charset="2"/>
              <a:buChar char="Ø"/>
            </a:pPr>
            <a:r>
              <a:rPr lang="es-MX" sz="1800" b="1">
                <a:solidFill>
                  <a:srgbClr val="FF9900"/>
                </a:solidFill>
              </a:rPr>
              <a:t>    Onda  Q  ...................................................  Ausente en D1, V5  y  V6.</a:t>
            </a:r>
          </a:p>
          <a:p>
            <a:pPr>
              <a:buFont typeface="Wingdings" pitchFamily="2" charset="2"/>
              <a:buChar char="Ø"/>
            </a:pPr>
            <a:r>
              <a:rPr lang="es-MX" sz="1800" b="1">
                <a:solidFill>
                  <a:srgbClr val="FF9900"/>
                </a:solidFill>
              </a:rPr>
              <a:t>    Complejos  mellados   Rr’  .....................  En D1,  V5  y  V6.</a:t>
            </a:r>
          </a:p>
          <a:p>
            <a:pPr>
              <a:buFont typeface="Wingdings" pitchFamily="2" charset="2"/>
              <a:buChar char="Ø"/>
            </a:pPr>
            <a:r>
              <a:rPr lang="es-MX" sz="1800" b="1">
                <a:solidFill>
                  <a:srgbClr val="FF9900"/>
                </a:solidFill>
              </a:rPr>
              <a:t>    Complejos  QS  ó  rS  ..............................  En V1,  V2, V3  y  V4.</a:t>
            </a:r>
          </a:p>
          <a:p>
            <a:pPr>
              <a:buFont typeface="Wingdings" pitchFamily="2" charset="2"/>
              <a:buChar char="Ø"/>
            </a:pPr>
            <a:r>
              <a:rPr lang="es-MX" sz="1800" b="1">
                <a:solidFill>
                  <a:srgbClr val="FF9900"/>
                </a:solidFill>
              </a:rPr>
              <a:t>    Eje del QRS  ............................................   Entre  0°  y  -30°.</a:t>
            </a:r>
            <a:endParaRPr lang="es-ES" sz="18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>
              <a:buFont typeface="Wingdings" pitchFamily="2" charset="2"/>
              <a:buChar char="v"/>
            </a:pPr>
            <a:r>
              <a:rPr lang="es-MX" sz="2000" b="1">
                <a:solidFill>
                  <a:srgbClr val="990000"/>
                </a:solidFill>
              </a:rPr>
              <a:t>  </a:t>
            </a:r>
            <a:r>
              <a:rPr lang="es-MX" sz="1600">
                <a:solidFill>
                  <a:srgbClr val="120957"/>
                </a:solidFill>
              </a:rPr>
              <a:t>B L O Q U E O   C O M P L E T O    D E    R A M A    I Z Q U I E R D A</a:t>
            </a:r>
          </a:p>
          <a:p>
            <a:pPr algn="ctr"/>
            <a:endParaRPr lang="es-MX" sz="1600">
              <a:solidFill>
                <a:srgbClr val="120957"/>
              </a:solidFill>
            </a:endParaRPr>
          </a:p>
          <a:p>
            <a:pPr algn="ctr"/>
            <a:endParaRPr lang="es-ES" sz="2000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37894" name="Picture 6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708275"/>
            <a:ext cx="5184775" cy="390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MX" sz="2400" b="1">
                <a:solidFill>
                  <a:srgbClr val="FF9900"/>
                </a:solidFill>
              </a:rPr>
              <a:t>A  R  R  I  T  M  I  A  S</a:t>
            </a:r>
          </a:p>
          <a:p>
            <a:pPr algn="ctr">
              <a:lnSpc>
                <a:spcPct val="90000"/>
              </a:lnSpc>
            </a:pPr>
            <a:r>
              <a:rPr lang="es-MX" sz="2000" b="1">
                <a:solidFill>
                  <a:srgbClr val="FF9900"/>
                </a:solidFill>
              </a:rPr>
              <a:t>B L O Q U E O S</a:t>
            </a:r>
          </a:p>
          <a:p>
            <a:pPr algn="ctr">
              <a:lnSpc>
                <a:spcPct val="90000"/>
              </a:lnSpc>
            </a:pPr>
            <a:endParaRPr lang="es-MX" sz="2000" b="1">
              <a:solidFill>
                <a:srgbClr val="FF99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q"/>
            </a:pPr>
            <a:r>
              <a:rPr lang="es-MX" sz="2000" b="1">
                <a:solidFill>
                  <a:srgbClr val="FF9900"/>
                </a:solidFill>
              </a:rPr>
              <a:t>   </a:t>
            </a:r>
            <a:r>
              <a:rPr lang="es-MX" sz="2400" b="1">
                <a:solidFill>
                  <a:srgbClr val="FF9900"/>
                </a:solidFill>
              </a:rPr>
              <a:t>B L O Q U E O S    F A S C I C U L A R E S</a:t>
            </a:r>
          </a:p>
          <a:p>
            <a:pPr algn="ctr">
              <a:lnSpc>
                <a:spcPct val="90000"/>
              </a:lnSpc>
            </a:pPr>
            <a:endParaRPr lang="es-MX" sz="2400" b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s-MX" sz="2400" b="1">
                <a:solidFill>
                  <a:srgbClr val="990000"/>
                </a:solidFill>
              </a:rPr>
              <a:t>  </a:t>
            </a:r>
            <a:r>
              <a:rPr lang="es-MX" sz="2000" b="1">
                <a:solidFill>
                  <a:srgbClr val="990000"/>
                </a:solidFill>
              </a:rPr>
              <a:t>Bloqueo   Fascicular  Antero – Superior  Izquierdo: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s-MX" sz="2000" b="1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b="1">
                <a:solidFill>
                  <a:srgbClr val="990000"/>
                </a:solidFill>
              </a:rPr>
              <a:t>   Eje del QRS en el plano frontal ........   - 30°  y  -90°.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b="1">
                <a:solidFill>
                  <a:srgbClr val="990000"/>
                </a:solidFill>
              </a:rPr>
              <a:t>   QRS .....................................................   &lt;  0.12  segundos.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b="1">
                <a:solidFill>
                  <a:srgbClr val="990000"/>
                </a:solidFill>
              </a:rPr>
              <a:t>    Patrones   rS  .....................................   En DII, DIII  y  aVF con  SIII &gt; SII.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b="1">
                <a:solidFill>
                  <a:srgbClr val="990000"/>
                </a:solidFill>
              </a:rPr>
              <a:t>    Patrón  qR ..........................................   En aVL.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b="1">
                <a:solidFill>
                  <a:srgbClr val="990000"/>
                </a:solidFill>
              </a:rPr>
              <a:t>    Deflexión  Intrinsecoide  ....................   &gt;  45  mmseg.   en  aVL.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s-MX" sz="1800" b="1">
              <a:solidFill>
                <a:srgbClr val="990000"/>
              </a:solidFill>
            </a:endParaRPr>
          </a:p>
          <a:p>
            <a:pPr algn="ctr">
              <a:lnSpc>
                <a:spcPct val="90000"/>
              </a:lnSpc>
            </a:pPr>
            <a:endParaRPr lang="es-MX" sz="2400" b="1">
              <a:solidFill>
                <a:srgbClr val="990000"/>
              </a:solidFill>
            </a:endParaRPr>
          </a:p>
          <a:p>
            <a:pPr algn="ctr">
              <a:lnSpc>
                <a:spcPct val="90000"/>
              </a:lnSpc>
            </a:pPr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</a:t>
            </a:r>
          </a:p>
          <a:p>
            <a:pPr algn="ctr">
              <a:buFont typeface="Wingdings" pitchFamily="2" charset="2"/>
              <a:buChar char="Ø"/>
            </a:pPr>
            <a:r>
              <a:rPr lang="es-MX" sz="2000" b="1">
                <a:solidFill>
                  <a:srgbClr val="990000"/>
                </a:solidFill>
              </a:rPr>
              <a:t> </a:t>
            </a:r>
            <a:r>
              <a:rPr lang="es-MX" sz="2000" b="1" u="sng">
                <a:solidFill>
                  <a:srgbClr val="990000"/>
                </a:solidFill>
              </a:rPr>
              <a:t>Bloqueo  fascícular  Antero - Superior</a:t>
            </a:r>
          </a:p>
          <a:p>
            <a:pPr algn="ctr"/>
            <a:endParaRPr lang="es-MX" sz="2000" b="1" u="sng">
              <a:solidFill>
                <a:srgbClr val="990000"/>
              </a:solidFill>
            </a:endParaRPr>
          </a:p>
          <a:p>
            <a:pPr algn="ctr"/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41988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068638"/>
            <a:ext cx="4103688" cy="378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FF99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FF9900"/>
                </a:solidFill>
              </a:rPr>
              <a:t>B L O Q U E O S</a:t>
            </a:r>
          </a:p>
          <a:p>
            <a:pPr algn="ctr"/>
            <a:endParaRPr lang="es-MX" sz="2000" b="1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2400" b="1">
                <a:solidFill>
                  <a:srgbClr val="FF9900"/>
                </a:solidFill>
              </a:rPr>
              <a:t>  </a:t>
            </a:r>
            <a:r>
              <a:rPr lang="es-MX" sz="2000" b="1">
                <a:solidFill>
                  <a:srgbClr val="FF9900"/>
                </a:solidFill>
              </a:rPr>
              <a:t>BLOQUEO FASCICULAR  POSTERO – INFERIOR IZQUIERDO</a:t>
            </a:r>
          </a:p>
          <a:p>
            <a:pPr>
              <a:buFont typeface="Wingdings" pitchFamily="2" charset="2"/>
              <a:buChar char="q"/>
            </a:pPr>
            <a:endParaRPr lang="es-MX" sz="2000" b="1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MX" sz="2000" b="1">
                <a:solidFill>
                  <a:srgbClr val="990000"/>
                </a:solidFill>
              </a:rPr>
              <a:t>  </a:t>
            </a:r>
            <a:r>
              <a:rPr lang="es-MX" sz="1600" b="1">
                <a:solidFill>
                  <a:srgbClr val="990000"/>
                </a:solidFill>
              </a:rPr>
              <a:t>Eje del QRS en el plano frontal ......  &gt; + 110°.</a:t>
            </a:r>
          </a:p>
          <a:p>
            <a:pPr>
              <a:buFont typeface="Wingdings" pitchFamily="2" charset="2"/>
              <a:buChar char="Ø"/>
            </a:pPr>
            <a:r>
              <a:rPr lang="es-MX" sz="1600" b="1">
                <a:solidFill>
                  <a:srgbClr val="990000"/>
                </a:solidFill>
              </a:rPr>
              <a:t>   QRS  .................................................   &lt;   0.12 segundos.</a:t>
            </a:r>
          </a:p>
          <a:p>
            <a:pPr>
              <a:buFont typeface="Wingdings" pitchFamily="2" charset="2"/>
              <a:buChar char="Ø"/>
            </a:pPr>
            <a:r>
              <a:rPr lang="es-MX" sz="1600" b="1">
                <a:solidFill>
                  <a:srgbClr val="990000"/>
                </a:solidFill>
              </a:rPr>
              <a:t>    Patrones qR  ...................................  En  DII, DIII  y  aVF  y  rS en D1  y  aVL.</a:t>
            </a:r>
          </a:p>
          <a:p>
            <a:pPr>
              <a:buFont typeface="Wingdings" pitchFamily="2" charset="2"/>
              <a:buChar char="Ø"/>
            </a:pPr>
            <a:r>
              <a:rPr lang="es-MX" sz="1600" b="1">
                <a:solidFill>
                  <a:srgbClr val="990000"/>
                </a:solidFill>
              </a:rPr>
              <a:t>    Deflexión Intrinsecoide .................   &gt;  45 mmseg.  En aVF.</a:t>
            </a:r>
          </a:p>
          <a:p>
            <a:pPr>
              <a:buFont typeface="Wingdings" pitchFamily="2" charset="2"/>
              <a:buChar char="Ø"/>
            </a:pPr>
            <a:endParaRPr lang="es-MX" sz="1600" b="1">
              <a:solidFill>
                <a:srgbClr val="990000"/>
              </a:solidFill>
            </a:endParaRPr>
          </a:p>
          <a:p>
            <a:pPr algn="ctr"/>
            <a:endParaRPr lang="es-MX" sz="1600" b="1">
              <a:solidFill>
                <a:srgbClr val="990000"/>
              </a:solidFill>
            </a:endParaRPr>
          </a:p>
          <a:p>
            <a:pPr algn="ctr"/>
            <a:endParaRPr lang="es-ES" sz="1800" b="1">
              <a:solidFill>
                <a:srgbClr val="190C76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</a:t>
            </a:r>
          </a:p>
          <a:p>
            <a:pPr algn="ctr"/>
            <a:endParaRPr lang="es-MX" sz="2000" b="1">
              <a:solidFill>
                <a:srgbClr val="990000"/>
              </a:solidFill>
            </a:endParaRPr>
          </a:p>
          <a:p>
            <a:pPr algn="ctr"/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FF99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FF9900"/>
                </a:solidFill>
              </a:rPr>
              <a:t>B L O Q U E O S</a:t>
            </a:r>
          </a:p>
          <a:p>
            <a:pPr algn="ctr"/>
            <a:endParaRPr lang="es-MX" sz="2000" b="1">
              <a:solidFill>
                <a:srgbClr val="FF9900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es-MX" sz="2400" b="1">
                <a:solidFill>
                  <a:srgbClr val="FF9900"/>
                </a:solidFill>
              </a:rPr>
              <a:t>  </a:t>
            </a:r>
            <a:r>
              <a:rPr lang="es-MX" sz="2000" b="1">
                <a:solidFill>
                  <a:srgbClr val="FF9900"/>
                </a:solidFill>
              </a:rPr>
              <a:t>BLOQUEOS COMBINADOS  O  BIFASCICULARES</a:t>
            </a:r>
          </a:p>
          <a:p>
            <a:pPr algn="ctr">
              <a:buFont typeface="Wingdings" pitchFamily="2" charset="2"/>
              <a:buChar char="q"/>
            </a:pPr>
            <a:endParaRPr lang="es-MX" sz="2000" b="1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2000" b="1">
                <a:solidFill>
                  <a:srgbClr val="990000"/>
                </a:solidFill>
              </a:rPr>
              <a:t> </a:t>
            </a:r>
            <a:r>
              <a:rPr lang="es-MX" sz="1800" b="1">
                <a:solidFill>
                  <a:srgbClr val="990000"/>
                </a:solidFill>
              </a:rPr>
              <a:t>Bloqueo de Rama Derecha más Bloqueo Fascicular Antero-Superior.</a:t>
            </a:r>
          </a:p>
          <a:p>
            <a:pPr algn="ctr">
              <a:buFont typeface="Wingdings" pitchFamily="2" charset="2"/>
              <a:buChar char="v"/>
            </a:pPr>
            <a:endParaRPr lang="es-MX" sz="1800" b="1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1800" b="1">
                <a:solidFill>
                  <a:srgbClr val="990000"/>
                </a:solidFill>
              </a:rPr>
              <a:t>  Bloqueo de Rama Derecha más Bloqueo Fascicular Postero–Inferior.</a:t>
            </a:r>
          </a:p>
          <a:p>
            <a:pPr>
              <a:buFont typeface="Wingdings" pitchFamily="2" charset="2"/>
              <a:buChar char="v"/>
            </a:pPr>
            <a:endParaRPr lang="es-MX" sz="1800" b="1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1800" b="1">
                <a:solidFill>
                  <a:srgbClr val="990000"/>
                </a:solidFill>
              </a:rPr>
              <a:t>  Bloqueo Fascicular Antero-Superior más Fascicular Postero-Inferior.</a:t>
            </a:r>
          </a:p>
          <a:p>
            <a:pPr algn="ctr"/>
            <a:endParaRPr lang="es-MX" sz="1800" b="1">
              <a:solidFill>
                <a:srgbClr val="990000"/>
              </a:solidFill>
            </a:endParaRPr>
          </a:p>
          <a:p>
            <a:pPr algn="ctr"/>
            <a:endParaRPr lang="es-ES" sz="1800" b="1">
              <a:solidFill>
                <a:srgbClr val="190C76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chemeClr val="hlink"/>
                </a:solidFill>
              </a:rPr>
              <a:t>CURSO  -  TALLER</a:t>
            </a:r>
            <a:br>
              <a:rPr lang="es-MX" sz="2400">
                <a:solidFill>
                  <a:schemeClr val="hlink"/>
                </a:solidFill>
              </a:rPr>
            </a:br>
            <a:r>
              <a:rPr lang="es-MX" sz="2400">
                <a:solidFill>
                  <a:schemeClr val="hlink"/>
                </a:solidFill>
              </a:rPr>
              <a:t>DE </a:t>
            </a:r>
            <a:br>
              <a:rPr lang="es-MX" sz="2400">
                <a:solidFill>
                  <a:schemeClr val="hlink"/>
                </a:solidFill>
              </a:rPr>
            </a:br>
            <a:r>
              <a:rPr lang="es-MX" sz="2400">
                <a:solidFill>
                  <a:schemeClr val="hlink"/>
                </a:solidFill>
              </a:rPr>
              <a:t>E L E C T R O C A R D I O G R A F I A</a:t>
            </a:r>
            <a:endParaRPr lang="es-ES" sz="2400">
              <a:solidFill>
                <a:schemeClr val="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05038"/>
            <a:ext cx="7704138" cy="41036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MX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R R I T M I A S</a:t>
            </a:r>
          </a:p>
          <a:p>
            <a:pPr algn="ctr">
              <a:lnSpc>
                <a:spcPct val="90000"/>
              </a:lnSpc>
            </a:pPr>
            <a:endParaRPr lang="es-MX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s-MX" sz="2800" b="1" u="sng">
                <a:solidFill>
                  <a:srgbClr val="FF9900"/>
                </a:solidFill>
              </a:rPr>
              <a:t>R e g l a s    de    O r o </a:t>
            </a:r>
          </a:p>
          <a:p>
            <a:pPr>
              <a:lnSpc>
                <a:spcPct val="90000"/>
              </a:lnSpc>
            </a:pPr>
            <a:endParaRPr lang="es-MX" sz="2800" b="1" u="sng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s-MX" sz="2400" b="1">
                <a:solidFill>
                  <a:srgbClr val="990000"/>
                </a:solidFill>
              </a:rPr>
              <a:t>   </a:t>
            </a:r>
            <a:r>
              <a:rPr lang="es-MX" sz="2000" b="1">
                <a:solidFill>
                  <a:srgbClr val="FEF800"/>
                </a:solidFill>
              </a:rPr>
              <a:t>Identificación  de   las   </a:t>
            </a:r>
            <a:r>
              <a:rPr lang="es-MX" sz="2000" b="1" u="sng">
                <a:solidFill>
                  <a:srgbClr val="FEF800"/>
                </a:solidFill>
              </a:rPr>
              <a:t>Ondas  P.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s-MX" sz="2000" b="1" u="sng">
              <a:solidFill>
                <a:srgbClr val="FEF8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s-MX" sz="2000" b="1">
                <a:solidFill>
                  <a:srgbClr val="FEF800"/>
                </a:solidFill>
              </a:rPr>
              <a:t>    Relación  entre  </a:t>
            </a:r>
            <a:r>
              <a:rPr lang="es-MX" sz="2000" b="1" u="sng">
                <a:solidFill>
                  <a:srgbClr val="FEF800"/>
                </a:solidFill>
              </a:rPr>
              <a:t>Ondas  P</a:t>
            </a:r>
            <a:r>
              <a:rPr lang="es-MX" sz="2000" b="1">
                <a:solidFill>
                  <a:srgbClr val="FEF800"/>
                </a:solidFill>
              </a:rPr>
              <a:t>  y   con  el  </a:t>
            </a:r>
            <a:r>
              <a:rPr lang="es-MX" sz="2000" b="1" u="sng">
                <a:solidFill>
                  <a:srgbClr val="FEF800"/>
                </a:solidFill>
              </a:rPr>
              <a:t>complejo   QRS.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s-MX" sz="2000" b="1" u="sng">
              <a:solidFill>
                <a:srgbClr val="FEF8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s-MX" sz="2000" b="1">
                <a:solidFill>
                  <a:srgbClr val="FEF800"/>
                </a:solidFill>
              </a:rPr>
              <a:t>    Morfología  del  </a:t>
            </a:r>
            <a:r>
              <a:rPr lang="es-MX" sz="2000" b="1" u="sng">
                <a:solidFill>
                  <a:srgbClr val="FEF800"/>
                </a:solidFill>
              </a:rPr>
              <a:t>Complejo  QRS.</a:t>
            </a:r>
            <a:endParaRPr lang="es-ES" sz="2000" b="1" u="sng">
              <a:solidFill>
                <a:srgbClr val="FEF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</a:t>
            </a:r>
          </a:p>
          <a:p>
            <a:pPr algn="ctr">
              <a:buFont typeface="Wingdings" pitchFamily="2" charset="2"/>
              <a:buChar char="v"/>
            </a:pPr>
            <a:r>
              <a:rPr lang="es-MX" sz="1800" b="1">
                <a:solidFill>
                  <a:srgbClr val="990000"/>
                </a:solidFill>
              </a:rPr>
              <a:t>  </a:t>
            </a:r>
            <a:r>
              <a:rPr lang="es-MX" sz="2000" b="1">
                <a:solidFill>
                  <a:srgbClr val="190C76"/>
                </a:solidFill>
              </a:rPr>
              <a:t>Bloqueo  de  Rama  Derecha  +  Fascícular  Antero - Superior</a:t>
            </a:r>
          </a:p>
          <a:p>
            <a:pPr algn="ctr"/>
            <a:endParaRPr lang="es-MX" sz="2000" b="1">
              <a:solidFill>
                <a:srgbClr val="190C76"/>
              </a:solidFill>
            </a:endParaRPr>
          </a:p>
          <a:p>
            <a:pPr algn="ctr"/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50180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141663"/>
            <a:ext cx="3744912" cy="371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773238"/>
            <a:ext cx="8280400" cy="4535487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>
              <a:buFont typeface="Wingdings" pitchFamily="2" charset="2"/>
              <a:buBlip>
                <a:blip r:embed="rId2"/>
              </a:buBlip>
            </a:pPr>
            <a:r>
              <a:rPr lang="es-MX" sz="1800" b="1">
                <a:solidFill>
                  <a:srgbClr val="990000"/>
                </a:solidFill>
              </a:rPr>
              <a:t>  </a:t>
            </a:r>
            <a:r>
              <a:rPr lang="es-MX" sz="2000" b="1">
                <a:solidFill>
                  <a:srgbClr val="190C76"/>
                </a:solidFill>
                <a:latin typeface="Georgia" pitchFamily="18" charset="0"/>
              </a:rPr>
              <a:t>S i s t e m a   de   C o n d u c c i ó n   E s p e c i a l i z a d o</a:t>
            </a:r>
          </a:p>
          <a:p>
            <a:endParaRPr lang="es-ES" sz="2000" b="1">
              <a:solidFill>
                <a:srgbClr val="190C76"/>
              </a:solidFill>
              <a:latin typeface="Perpetua" pitchFamily="18" charset="0"/>
            </a:endParaRPr>
          </a:p>
        </p:txBody>
      </p:sp>
      <p:pic>
        <p:nvPicPr>
          <p:cNvPr id="35846" name="Picture 6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4716463" cy="3671888"/>
          </a:xfrm>
          <a:prstGeom prst="rect">
            <a:avLst/>
          </a:prstGeom>
          <a:noFill/>
        </p:spPr>
      </p:pic>
      <p:pic>
        <p:nvPicPr>
          <p:cNvPr id="35847" name="Picture 7" descr="Curso - Taller de E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781300"/>
            <a:ext cx="478790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76475"/>
            <a:ext cx="8280400" cy="40322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>
              <a:buFont typeface="Wingdings" pitchFamily="2" charset="2"/>
              <a:buChar char="v"/>
            </a:pPr>
            <a:r>
              <a:rPr lang="es-MX" sz="2400" b="1">
                <a:solidFill>
                  <a:srgbClr val="990000"/>
                </a:solidFill>
              </a:rPr>
              <a:t> </a:t>
            </a:r>
            <a:r>
              <a:rPr lang="es-MX" sz="2400" b="1">
                <a:solidFill>
                  <a:srgbClr val="190C76"/>
                </a:solidFill>
                <a:latin typeface="Georgia" pitchFamily="18" charset="0"/>
              </a:rPr>
              <a:t>Sistema de Conducción  Especializado</a:t>
            </a:r>
          </a:p>
          <a:p>
            <a:pPr algn="ctr"/>
            <a:r>
              <a:rPr lang="es-MX" sz="1800" b="1">
                <a:solidFill>
                  <a:srgbClr val="190C76"/>
                </a:solidFill>
                <a:latin typeface="Georgia" pitchFamily="18" charset="0"/>
              </a:rPr>
              <a:t>(  E s q u e m a )</a:t>
            </a:r>
          </a:p>
          <a:p>
            <a:pPr algn="ctr"/>
            <a:endParaRPr lang="es-MX" sz="1800" b="1">
              <a:solidFill>
                <a:srgbClr val="190C76"/>
              </a:solidFill>
            </a:endParaRPr>
          </a:p>
          <a:p>
            <a:pPr algn="ctr"/>
            <a:endParaRPr lang="es-MX" sz="1800" b="1">
              <a:solidFill>
                <a:srgbClr val="190C76"/>
              </a:solidFill>
            </a:endParaRPr>
          </a:p>
          <a:p>
            <a:endParaRPr lang="es-ES" sz="1800" b="1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23556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573463"/>
            <a:ext cx="5545138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76475"/>
            <a:ext cx="8280400" cy="40322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</a:t>
            </a:r>
          </a:p>
          <a:p>
            <a:pPr algn="ctr"/>
            <a:endParaRPr lang="es-MX" sz="2000" b="1">
              <a:solidFill>
                <a:srgbClr val="990000"/>
              </a:solidFill>
            </a:endParaRPr>
          </a:p>
          <a:p>
            <a:pPr algn="ctr"/>
            <a:r>
              <a:rPr lang="es-MX" sz="2000" b="1" u="sng">
                <a:solidFill>
                  <a:srgbClr val="990000"/>
                </a:solidFill>
              </a:rPr>
              <a:t>H A Z    D E    H I S</a:t>
            </a:r>
          </a:p>
          <a:p>
            <a:pPr algn="ctr"/>
            <a:endParaRPr lang="es-MX" sz="2000" b="1" u="sng">
              <a:solidFill>
                <a:srgbClr val="99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s-MX" sz="2000" b="1">
                <a:solidFill>
                  <a:srgbClr val="990000"/>
                </a:solidFill>
              </a:rPr>
              <a:t>   Tiempos  de  conducción:</a:t>
            </a:r>
          </a:p>
          <a:p>
            <a:pPr algn="ctr">
              <a:buFont typeface="Wingdings" pitchFamily="2" charset="2"/>
              <a:buChar char="v"/>
            </a:pPr>
            <a:endParaRPr lang="es-MX" sz="2000" b="1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MX" sz="2000" b="1">
                <a:solidFill>
                  <a:srgbClr val="990000"/>
                </a:solidFill>
              </a:rPr>
              <a:t>   </a:t>
            </a:r>
            <a:r>
              <a:rPr lang="es-MX" sz="2000" b="1">
                <a:solidFill>
                  <a:srgbClr val="FF9900"/>
                </a:solidFill>
              </a:rPr>
              <a:t>Tiempo intra – auricular................................ 25  a    45   mmSeg.</a:t>
            </a:r>
          </a:p>
          <a:p>
            <a:pPr>
              <a:buFont typeface="Wingdings" pitchFamily="2" charset="2"/>
              <a:buChar char="Ø"/>
            </a:pPr>
            <a:r>
              <a:rPr lang="es-MX" sz="2000" b="1">
                <a:solidFill>
                  <a:srgbClr val="FF9900"/>
                </a:solidFill>
              </a:rPr>
              <a:t>   Tiempo de conducción intra  -  nodal.......... 60  a  120   mmSeg.</a:t>
            </a:r>
          </a:p>
          <a:p>
            <a:pPr>
              <a:buFont typeface="Wingdings" pitchFamily="2" charset="2"/>
              <a:buChar char="Ø"/>
            </a:pPr>
            <a:r>
              <a:rPr lang="es-MX" sz="2000" b="1">
                <a:solidFill>
                  <a:srgbClr val="FF9900"/>
                </a:solidFill>
              </a:rPr>
              <a:t>   Tiempo de conducción  His – Purkinje........ 35  a    45   mmSeg.</a:t>
            </a:r>
          </a:p>
          <a:p>
            <a:endParaRPr lang="es-ES" sz="2000" b="1">
              <a:solidFill>
                <a:srgbClr val="FF9900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295400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916113"/>
            <a:ext cx="8280400" cy="43926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s-MX" sz="2000" b="1">
                <a:solidFill>
                  <a:srgbClr val="FF9900"/>
                </a:solidFill>
              </a:rPr>
              <a:t>A  R  R  I  T  M  I  A  S</a:t>
            </a:r>
          </a:p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rgbClr val="FF9900"/>
                </a:solidFill>
              </a:rPr>
              <a:t>B L O Q U E O S</a:t>
            </a:r>
          </a:p>
          <a:p>
            <a:pPr algn="ctr">
              <a:lnSpc>
                <a:spcPct val="80000"/>
              </a:lnSpc>
            </a:pPr>
            <a:endParaRPr lang="es-MX" sz="1800" b="1">
              <a:solidFill>
                <a:srgbClr val="FF99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es-MX" sz="1800" b="1">
                <a:solidFill>
                  <a:srgbClr val="FF9900"/>
                </a:solidFill>
              </a:rPr>
              <a:t>  </a:t>
            </a:r>
            <a:r>
              <a:rPr lang="es-MX" sz="1800" b="1" u="sng">
                <a:solidFill>
                  <a:srgbClr val="FF9900"/>
                </a:solidFill>
              </a:rPr>
              <a:t>Trastornos  de  la Conducción  Aurículo – Ventricular</a:t>
            </a:r>
          </a:p>
          <a:p>
            <a:pPr algn="ctr">
              <a:lnSpc>
                <a:spcPct val="80000"/>
              </a:lnSpc>
            </a:pPr>
            <a:endParaRPr lang="es-MX" sz="1800" b="1" u="sng">
              <a:solidFill>
                <a:srgbClr val="FF99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q"/>
            </a:pPr>
            <a:r>
              <a:rPr lang="es-MX" sz="1800" b="1">
                <a:solidFill>
                  <a:srgbClr val="FF9900"/>
                </a:solidFill>
              </a:rPr>
              <a:t>  CLASIFICACIÓN: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s-MX" sz="2000" b="1">
                <a:solidFill>
                  <a:srgbClr val="990000"/>
                </a:solidFill>
              </a:rPr>
              <a:t>  </a:t>
            </a:r>
            <a:r>
              <a:rPr lang="es-MX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Incompletos: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s-MX" sz="1800" b="1">
                <a:solidFill>
                  <a:srgbClr val="990000"/>
                </a:solidFill>
              </a:rPr>
              <a:t>   Bloqueo  A – V  de Primer Grado.</a:t>
            </a:r>
          </a:p>
          <a:p>
            <a:pPr>
              <a:lnSpc>
                <a:spcPct val="80000"/>
              </a:lnSpc>
            </a:pPr>
            <a:endParaRPr lang="es-MX" sz="1800" b="1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s-MX" sz="1800" b="1">
                <a:solidFill>
                  <a:srgbClr val="990000"/>
                </a:solidFill>
              </a:rPr>
              <a:t>    Bloqueo  A – V  de Segundo Grado:</a:t>
            </a:r>
          </a:p>
          <a:p>
            <a:pPr>
              <a:lnSpc>
                <a:spcPct val="80000"/>
              </a:lnSpc>
            </a:pPr>
            <a:r>
              <a:rPr lang="es-MX" sz="1800" b="1">
                <a:solidFill>
                  <a:srgbClr val="990000"/>
                </a:solidFill>
              </a:rPr>
              <a:t>                                a.-  Mobitz I  de tipo Wenckebach.</a:t>
            </a:r>
          </a:p>
          <a:p>
            <a:pPr>
              <a:lnSpc>
                <a:spcPct val="80000"/>
              </a:lnSpc>
            </a:pPr>
            <a:r>
              <a:rPr lang="es-MX" sz="1800" b="1">
                <a:solidFill>
                  <a:srgbClr val="990000"/>
                </a:solidFill>
              </a:rPr>
              <a:t>                                b.-  Mobitz II  intermitente.</a:t>
            </a:r>
          </a:p>
          <a:p>
            <a:pPr>
              <a:lnSpc>
                <a:spcPct val="80000"/>
              </a:lnSpc>
            </a:pPr>
            <a:endParaRPr lang="es-MX" sz="1800" b="1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s-MX" sz="1800" b="1">
                <a:solidFill>
                  <a:srgbClr val="990000"/>
                </a:solidFill>
              </a:rPr>
              <a:t>  </a:t>
            </a:r>
            <a:r>
              <a:rPr lang="es-MX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Completos:  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s-MX" sz="1800" b="1">
                <a:solidFill>
                  <a:srgbClr val="990000"/>
                </a:solidFill>
              </a:rPr>
              <a:t>    Bloqueo A – V de Tercer Grado.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endParaRPr lang="es-MX" sz="1800" b="1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endParaRPr lang="es-MX" sz="1800" b="1">
              <a:solidFill>
                <a:srgbClr val="990000"/>
              </a:solidFill>
            </a:endParaRPr>
          </a:p>
          <a:p>
            <a:pPr algn="ctr">
              <a:lnSpc>
                <a:spcPct val="80000"/>
              </a:lnSpc>
            </a:pPr>
            <a:endParaRPr lang="es-ES" sz="1800" b="1">
              <a:solidFill>
                <a:srgbClr val="190C76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76475"/>
            <a:ext cx="8280400" cy="40322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</a:t>
            </a:r>
          </a:p>
          <a:p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24580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5589588"/>
            <a:ext cx="5113338" cy="1008062"/>
          </a:xfrm>
          <a:prstGeom prst="rect">
            <a:avLst/>
          </a:prstGeom>
          <a:noFill/>
        </p:spPr>
      </p:pic>
      <p:pic>
        <p:nvPicPr>
          <p:cNvPr id="24581" name="Picture 5" descr="Curso - Taller de E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068638"/>
            <a:ext cx="5113338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655762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76475"/>
            <a:ext cx="8280400" cy="4032250"/>
          </a:xfrm>
        </p:spPr>
        <p:txBody>
          <a:bodyPr/>
          <a:lstStyle/>
          <a:p>
            <a:pPr algn="ctr"/>
            <a:r>
              <a:rPr lang="es-MX" sz="2400" b="1">
                <a:solidFill>
                  <a:srgbClr val="990000"/>
                </a:solidFill>
              </a:rPr>
              <a:t>A  R  R  I  T  M  I  A  S</a:t>
            </a:r>
          </a:p>
          <a:p>
            <a:pPr algn="ctr"/>
            <a:r>
              <a:rPr lang="es-MX" sz="2000" b="1">
                <a:solidFill>
                  <a:srgbClr val="990000"/>
                </a:solidFill>
              </a:rPr>
              <a:t>B L O Q U E O S </a:t>
            </a:r>
            <a:endParaRPr lang="es-ES" sz="2000" b="1">
              <a:solidFill>
                <a:srgbClr val="190C76"/>
              </a:solidFill>
              <a:latin typeface="NSimSun" pitchFamily="49" charset="-122"/>
            </a:endParaRPr>
          </a:p>
        </p:txBody>
      </p:sp>
      <p:pic>
        <p:nvPicPr>
          <p:cNvPr id="32772" name="Picture 4" descr="Curso - Taller de E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24213"/>
            <a:ext cx="6913562" cy="337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1295400"/>
          </a:xfrm>
        </p:spPr>
        <p:txBody>
          <a:bodyPr/>
          <a:lstStyle/>
          <a:p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CURSO  -  TALLER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b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MX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L E C T R O C A R D I O G R A F I A</a:t>
            </a: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280400" cy="44640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s-MX" sz="2000" b="1">
                <a:solidFill>
                  <a:srgbClr val="FF9900"/>
                </a:solidFill>
              </a:rPr>
              <a:t>A  R  R  I  T  M  I  A  S</a:t>
            </a:r>
          </a:p>
          <a:p>
            <a:pPr algn="ctr">
              <a:lnSpc>
                <a:spcPct val="80000"/>
              </a:lnSpc>
            </a:pPr>
            <a:r>
              <a:rPr lang="es-MX" sz="1800" b="1">
                <a:solidFill>
                  <a:srgbClr val="FF9900"/>
                </a:solidFill>
              </a:rPr>
              <a:t>B L O Q U E O S</a:t>
            </a:r>
          </a:p>
          <a:p>
            <a:pPr algn="ctr">
              <a:lnSpc>
                <a:spcPct val="80000"/>
              </a:lnSpc>
            </a:pPr>
            <a:endParaRPr lang="es-MX" sz="1800" b="1">
              <a:solidFill>
                <a:srgbClr val="FF99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es-MX" sz="1800" b="1">
                <a:solidFill>
                  <a:srgbClr val="FF9900"/>
                </a:solidFill>
              </a:rPr>
              <a:t>  </a:t>
            </a:r>
            <a:r>
              <a:rPr lang="es-MX" sz="2000" b="1" u="sng">
                <a:solidFill>
                  <a:srgbClr val="FF9900"/>
                </a:solidFill>
              </a:rPr>
              <a:t>Trastornos de la Conducción  Intra - Ventricular</a:t>
            </a:r>
          </a:p>
          <a:p>
            <a:pPr algn="ctr">
              <a:lnSpc>
                <a:spcPct val="80000"/>
              </a:lnSpc>
            </a:pPr>
            <a:endParaRPr lang="es-MX" sz="2000" b="1" u="sng">
              <a:solidFill>
                <a:srgbClr val="FF99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q"/>
            </a:pPr>
            <a:r>
              <a:rPr lang="es-MX" sz="1800" b="1">
                <a:solidFill>
                  <a:srgbClr val="FF9900"/>
                </a:solidFill>
              </a:rPr>
              <a:t>  CLASIFICACIÓN: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q"/>
            </a:pPr>
            <a:endParaRPr lang="es-MX" sz="18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800" b="1">
                <a:solidFill>
                  <a:srgbClr val="990000"/>
                </a:solidFill>
              </a:rPr>
              <a:t>   Bloqueos  de Ramas de  Haz de His:</a:t>
            </a:r>
          </a:p>
          <a:p>
            <a:pPr>
              <a:lnSpc>
                <a:spcPct val="80000"/>
              </a:lnSpc>
            </a:pPr>
            <a:r>
              <a:rPr lang="es-MX" sz="1800" b="1">
                <a:solidFill>
                  <a:srgbClr val="990000"/>
                </a:solidFill>
              </a:rPr>
              <a:t>                                             </a:t>
            </a:r>
            <a:r>
              <a:rPr lang="es-MX" sz="1600" b="1">
                <a:solidFill>
                  <a:srgbClr val="990000"/>
                </a:solidFill>
              </a:rPr>
              <a:t>a.-   D e r e c h a.</a:t>
            </a:r>
          </a:p>
          <a:p>
            <a:pPr>
              <a:lnSpc>
                <a:spcPct val="80000"/>
              </a:lnSpc>
            </a:pPr>
            <a:r>
              <a:rPr lang="es-MX" sz="1600" b="1">
                <a:solidFill>
                  <a:srgbClr val="990000"/>
                </a:solidFill>
              </a:rPr>
              <a:t>                                                  b.-   I z q u i e r d a.</a:t>
            </a:r>
          </a:p>
          <a:p>
            <a:pPr>
              <a:lnSpc>
                <a:spcPct val="80000"/>
              </a:lnSpc>
            </a:pPr>
            <a:endParaRPr lang="es-MX" sz="1600" b="1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990000"/>
                </a:solidFill>
              </a:rPr>
              <a:t>    Bloqueos  Fasciculares.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MX" sz="1600" b="1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MX" sz="1600" b="1">
                <a:solidFill>
                  <a:srgbClr val="990000"/>
                </a:solidFill>
              </a:rPr>
              <a:t>    Bloqueos  Combinados.</a:t>
            </a:r>
          </a:p>
          <a:p>
            <a:pPr>
              <a:lnSpc>
                <a:spcPct val="80000"/>
              </a:lnSpc>
            </a:pPr>
            <a:r>
              <a:rPr lang="es-MX" sz="1600" b="1">
                <a:solidFill>
                  <a:srgbClr val="190C76"/>
                </a:solidFill>
                <a:latin typeface="NSimSun" pitchFamily="49" charset="-122"/>
              </a:rPr>
              <a:t> </a:t>
            </a:r>
            <a:endParaRPr lang="es-ES" sz="1600" b="1">
              <a:solidFill>
                <a:srgbClr val="190C76"/>
              </a:solidFill>
              <a:latin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548</TotalTime>
  <Words>1066</Words>
  <Application>Microsoft Office PowerPoint</Application>
  <PresentationFormat>Presentación en pantalla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Times New Roman</vt:lpstr>
      <vt:lpstr>Wingdings</vt:lpstr>
      <vt:lpstr>NSimSun</vt:lpstr>
      <vt:lpstr>Georgia</vt:lpstr>
      <vt:lpstr>Perpetua</vt:lpstr>
      <vt:lpstr>Capas de cristal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  <vt:lpstr>CURSO  -  TALLER DE  E L E C T R O C A R D I O G R A F I A</vt:lpstr>
    </vt:vector>
  </TitlesOfParts>
  <Company>FAMILIA BARRERA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 -  TALLER DE  E L E C T R O C A R D I O G R A F I A</dc:title>
  <dc:creator>Carlos Barrera</dc:creator>
  <cp:lastModifiedBy>HAROLD</cp:lastModifiedBy>
  <cp:revision>18</cp:revision>
  <dcterms:created xsi:type="dcterms:W3CDTF">2006-06-03T02:00:11Z</dcterms:created>
  <dcterms:modified xsi:type="dcterms:W3CDTF">2012-07-04T15:03:28Z</dcterms:modified>
</cp:coreProperties>
</file>