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76" r:id="rId3"/>
    <p:sldId id="295" r:id="rId4"/>
    <p:sldId id="332" r:id="rId5"/>
    <p:sldId id="296" r:id="rId6"/>
    <p:sldId id="297" r:id="rId7"/>
    <p:sldId id="310" r:id="rId8"/>
    <p:sldId id="298" r:id="rId9"/>
    <p:sldId id="340" r:id="rId10"/>
    <p:sldId id="299" r:id="rId11"/>
    <p:sldId id="333" r:id="rId12"/>
    <p:sldId id="300" r:id="rId13"/>
    <p:sldId id="301" r:id="rId14"/>
    <p:sldId id="334" r:id="rId15"/>
    <p:sldId id="315" r:id="rId16"/>
    <p:sldId id="335" r:id="rId17"/>
    <p:sldId id="303" r:id="rId18"/>
    <p:sldId id="304" r:id="rId19"/>
    <p:sldId id="311" r:id="rId20"/>
    <p:sldId id="305" r:id="rId21"/>
    <p:sldId id="306" r:id="rId22"/>
    <p:sldId id="278" r:id="rId23"/>
    <p:sldId id="279" r:id="rId24"/>
    <p:sldId id="281" r:id="rId25"/>
    <p:sldId id="282" r:id="rId26"/>
    <p:sldId id="283" r:id="rId27"/>
    <p:sldId id="284" r:id="rId28"/>
    <p:sldId id="319" r:id="rId29"/>
    <p:sldId id="285" r:id="rId30"/>
    <p:sldId id="321" r:id="rId31"/>
    <p:sldId id="323" r:id="rId32"/>
    <p:sldId id="316" r:id="rId33"/>
    <p:sldId id="322" r:id="rId34"/>
    <p:sldId id="336" r:id="rId35"/>
    <p:sldId id="326" r:id="rId36"/>
    <p:sldId id="339" r:id="rId37"/>
    <p:sldId id="338" r:id="rId38"/>
    <p:sldId id="329" r:id="rId39"/>
    <p:sldId id="331" r:id="rId40"/>
    <p:sldId id="341" r:id="rId4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FF66"/>
    <a:srgbClr val="800000"/>
    <a:srgbClr val="990000"/>
    <a:srgbClr val="CC0000"/>
    <a:srgbClr val="FF9900"/>
    <a:srgbClr val="CC99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6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7171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172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173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174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175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176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7177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71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65EEEC-D51F-490F-B488-0BF19A9AAB0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  <p:bldP spid="718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18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D92AFA-5B9B-4DB9-B915-8EBF18153975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A7DB8A-3C9A-476D-839A-3330E30358B2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A2C8C57-A199-45D2-9D31-31DE17B4007A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2768EF-0F2F-4FC7-9EA1-4DF8E08DE78F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422E64-C10C-4EEA-9A4F-526982F52AFD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334BD1-6386-486E-892B-0E837402B72F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A841A6-9C46-47C3-944A-A7170AA82D2D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85122F-EC8A-482D-AAAA-7C523153F1FA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2EF61F-A695-4757-B8F9-308F769B8DD0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AA43F3-3424-4859-812E-494976ADB6EE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8D860D-06F2-485F-85F5-8B7948DAD9F2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5A80E8A9-9935-4982-A812-7488024F1D5C}" type="slidenum">
              <a:rPr lang="es-ES"/>
              <a:pPr/>
              <a:t>‹Nº›</a:t>
            </a:fld>
            <a:endParaRPr lang="es-ES"/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6149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15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15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15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15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15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615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615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/>
      <p:bldP spid="615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615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615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615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615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61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7918450" cy="1655762"/>
          </a:xfrm>
        </p:spPr>
        <p:txBody>
          <a:bodyPr/>
          <a:lstStyle/>
          <a:p>
            <a:r>
              <a:rPr lang="es-MX" sz="2800">
                <a:solidFill>
                  <a:srgbClr val="FF9900"/>
                </a:solidFill>
              </a:rPr>
              <a:t>CURSO  -  TALLER</a:t>
            </a:r>
            <a:br>
              <a:rPr lang="es-MX" sz="2800">
                <a:solidFill>
                  <a:srgbClr val="FF9900"/>
                </a:solidFill>
              </a:rPr>
            </a:br>
            <a:r>
              <a:rPr lang="es-MX" sz="2800">
                <a:solidFill>
                  <a:srgbClr val="FF9900"/>
                </a:solidFill>
              </a:rPr>
              <a:t>DE </a:t>
            </a:r>
            <a:br>
              <a:rPr lang="es-MX" sz="2800">
                <a:solidFill>
                  <a:srgbClr val="FF9900"/>
                </a:solidFill>
              </a:rPr>
            </a:br>
            <a:r>
              <a:rPr lang="es-MX" sz="2800">
                <a:solidFill>
                  <a:srgbClr val="FF9900"/>
                </a:solidFill>
              </a:rPr>
              <a:t>E L E C T R O C A R D I O G R A F I A</a:t>
            </a:r>
            <a:endParaRPr lang="es-ES" sz="2800">
              <a:solidFill>
                <a:srgbClr val="FF99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68638"/>
            <a:ext cx="6400800" cy="2570162"/>
          </a:xfrm>
        </p:spPr>
        <p:txBody>
          <a:bodyPr/>
          <a:lstStyle/>
          <a:p>
            <a:r>
              <a:rPr lang="es-MX" sz="4000" b="1">
                <a:solidFill>
                  <a:srgbClr val="990000"/>
                </a:solidFill>
              </a:rPr>
              <a:t>A  R  R  I  T  M  I  A  S</a:t>
            </a:r>
          </a:p>
          <a:p>
            <a:endParaRPr lang="es-MX" sz="4000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7918450" cy="1655762"/>
          </a:xfrm>
        </p:spPr>
        <p:txBody>
          <a:bodyPr/>
          <a:lstStyle/>
          <a:p>
            <a:r>
              <a:rPr lang="es-MX" sz="2800">
                <a:solidFill>
                  <a:schemeClr val="hlink"/>
                </a:solidFill>
              </a:rPr>
              <a:t>CURSO  -  TALLER</a:t>
            </a:r>
            <a:br>
              <a:rPr lang="es-MX" sz="2800">
                <a:solidFill>
                  <a:schemeClr val="hlink"/>
                </a:solidFill>
              </a:rPr>
            </a:br>
            <a:r>
              <a:rPr lang="es-MX" sz="2800">
                <a:solidFill>
                  <a:schemeClr val="hlink"/>
                </a:solidFill>
              </a:rPr>
              <a:t>DE </a:t>
            </a:r>
            <a:br>
              <a:rPr lang="es-MX" sz="2800">
                <a:solidFill>
                  <a:schemeClr val="hlink"/>
                </a:solidFill>
              </a:rPr>
            </a:br>
            <a:r>
              <a:rPr lang="es-MX" sz="2800">
                <a:solidFill>
                  <a:schemeClr val="hlink"/>
                </a:solidFill>
              </a:rPr>
              <a:t>E L E C T R O C A R D I O G R A F I A</a:t>
            </a:r>
            <a:endParaRPr lang="es-ES" sz="2800">
              <a:solidFill>
                <a:schemeClr val="hlink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2205038"/>
            <a:ext cx="7489825" cy="4392612"/>
          </a:xfrm>
        </p:spPr>
        <p:txBody>
          <a:bodyPr/>
          <a:lstStyle/>
          <a:p>
            <a:r>
              <a:rPr lang="es-MX" b="1">
                <a:solidFill>
                  <a:schemeClr val="hlink"/>
                </a:solidFill>
              </a:rPr>
              <a:t>ARRITMIAS</a:t>
            </a:r>
          </a:p>
          <a:p>
            <a:pPr algn="l">
              <a:buFont typeface="Wingdings" pitchFamily="2" charset="2"/>
              <a:buChar char="q"/>
            </a:pPr>
            <a:r>
              <a:rPr lang="es-MX" sz="2800" b="1">
                <a:solidFill>
                  <a:srgbClr val="990000"/>
                </a:solidFill>
              </a:rPr>
              <a:t>    </a:t>
            </a:r>
            <a:r>
              <a:rPr lang="es-MX" sz="2800" b="1" u="sng">
                <a:solidFill>
                  <a:srgbClr val="00FF00"/>
                </a:solidFill>
              </a:rPr>
              <a:t>Arritmias  originadas en  las  Aurículas.</a:t>
            </a:r>
          </a:p>
          <a:p>
            <a:pPr algn="l">
              <a:buFont typeface="Wingdings" pitchFamily="2" charset="2"/>
              <a:buChar char="Ø"/>
            </a:pPr>
            <a:endParaRPr lang="es-MX" sz="2800" b="1" u="sng">
              <a:solidFill>
                <a:srgbClr val="00FF00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s-MX" sz="2800" b="1">
                <a:solidFill>
                  <a:srgbClr val="990000"/>
                </a:solidFill>
              </a:rPr>
              <a:t>    </a:t>
            </a:r>
            <a:r>
              <a:rPr lang="es-MX" sz="2400" b="1"/>
              <a:t>Taquicardia  Auricular:   &gt;  100  hasta   250 L/ mto.</a:t>
            </a:r>
          </a:p>
          <a:p>
            <a:pPr algn="l">
              <a:buFont typeface="Wingdings" pitchFamily="2" charset="2"/>
              <a:buChar char="Ø"/>
            </a:pPr>
            <a:r>
              <a:rPr lang="es-MX" sz="2400" b="1"/>
              <a:t>      Fibrilación Auricular:   &gt;  350  hasta  600  L/ mto.</a:t>
            </a:r>
          </a:p>
          <a:p>
            <a:pPr algn="l">
              <a:buFont typeface="Wingdings" pitchFamily="2" charset="2"/>
              <a:buChar char="Ø"/>
            </a:pPr>
            <a:r>
              <a:rPr lang="es-MX" sz="2400" b="1"/>
              <a:t>      Flutter  Auricular:   &gt;  250  hasta  350  L/ mto.</a:t>
            </a:r>
          </a:p>
          <a:p>
            <a:pPr algn="l">
              <a:buFont typeface="Wingdings" pitchFamily="2" charset="2"/>
              <a:buChar char="Ø"/>
            </a:pPr>
            <a:r>
              <a:rPr lang="es-MX" sz="2400" b="1"/>
              <a:t>      Extrasistole  Auricular.</a:t>
            </a:r>
          </a:p>
          <a:p>
            <a:pPr algn="l"/>
            <a:endParaRPr lang="es-MX" sz="2000" b="1"/>
          </a:p>
          <a:p>
            <a:pPr algn="l"/>
            <a:endParaRPr lang="es-MX" sz="2000" b="1"/>
          </a:p>
          <a:p>
            <a:endParaRPr lang="es-ES" sz="2000" b="1" u="sng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7918450" cy="1655762"/>
          </a:xfrm>
        </p:spPr>
        <p:txBody>
          <a:bodyPr/>
          <a:lstStyle/>
          <a:p>
            <a:r>
              <a:rPr lang="es-MX" sz="2800">
                <a:solidFill>
                  <a:schemeClr val="hlink"/>
                </a:solidFill>
              </a:rPr>
              <a:t>CURSO  -  TALLER</a:t>
            </a:r>
            <a:br>
              <a:rPr lang="es-MX" sz="2800">
                <a:solidFill>
                  <a:schemeClr val="hlink"/>
                </a:solidFill>
              </a:rPr>
            </a:br>
            <a:r>
              <a:rPr lang="es-MX" sz="2800">
                <a:solidFill>
                  <a:schemeClr val="hlink"/>
                </a:solidFill>
              </a:rPr>
              <a:t>DE </a:t>
            </a:r>
            <a:br>
              <a:rPr lang="es-MX" sz="2800">
                <a:solidFill>
                  <a:schemeClr val="hlink"/>
                </a:solidFill>
              </a:rPr>
            </a:br>
            <a:r>
              <a:rPr lang="es-MX" sz="2800">
                <a:solidFill>
                  <a:schemeClr val="hlink"/>
                </a:solidFill>
              </a:rPr>
              <a:t>E L E C T R O C A R D I O G R A F I A</a:t>
            </a:r>
            <a:endParaRPr lang="es-ES" sz="2800">
              <a:solidFill>
                <a:schemeClr val="hlink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2276475"/>
            <a:ext cx="7920038" cy="4321175"/>
          </a:xfrm>
        </p:spPr>
        <p:txBody>
          <a:bodyPr/>
          <a:lstStyle/>
          <a:p>
            <a:r>
              <a:rPr lang="es-MX" sz="2800" b="1">
                <a:solidFill>
                  <a:schemeClr val="hlink"/>
                </a:solidFill>
              </a:rPr>
              <a:t>ARRITMIAS</a:t>
            </a:r>
          </a:p>
          <a:p>
            <a:pPr>
              <a:buFont typeface="Wingdings" pitchFamily="2" charset="2"/>
              <a:buChar char="v"/>
            </a:pPr>
            <a:r>
              <a:rPr lang="es-MX" sz="2000" b="1" i="1">
                <a:solidFill>
                  <a:schemeClr val="hlink"/>
                </a:solidFill>
              </a:rPr>
              <a:t>  </a:t>
            </a:r>
            <a:r>
              <a:rPr lang="es-MX" sz="2800" b="1">
                <a:solidFill>
                  <a:srgbClr val="00FF00"/>
                </a:solidFill>
              </a:rPr>
              <a:t>T a q u i c a r d i a    A u r i c u l a r</a:t>
            </a:r>
          </a:p>
          <a:p>
            <a:pPr>
              <a:buFont typeface="Wingdings" pitchFamily="2" charset="2"/>
              <a:buChar char="v"/>
            </a:pPr>
            <a:r>
              <a:rPr lang="es-MX" sz="2800" b="1">
                <a:solidFill>
                  <a:srgbClr val="00FF00"/>
                </a:solidFill>
              </a:rPr>
              <a:t> </a:t>
            </a:r>
          </a:p>
          <a:p>
            <a:pPr algn="l"/>
            <a:r>
              <a:rPr lang="es-MX" sz="2000" b="1" i="1"/>
              <a:t> </a:t>
            </a:r>
            <a:r>
              <a:rPr lang="es-MX" sz="2000" b="1" i="1">
                <a:solidFill>
                  <a:srgbClr val="FF9900"/>
                </a:solidFill>
              </a:rPr>
              <a:t>ETIOLOGÍA: </a:t>
            </a:r>
          </a:p>
          <a:p>
            <a:pPr algn="l">
              <a:buFont typeface="Wingdings" pitchFamily="2" charset="2"/>
              <a:buChar char="§"/>
            </a:pPr>
            <a:r>
              <a:rPr lang="es-MX" sz="2000" b="1" i="1"/>
              <a:t>   Enfermedad   Pulmonar   Obstructiva  Crónica.</a:t>
            </a:r>
          </a:p>
          <a:p>
            <a:pPr algn="l">
              <a:buFont typeface="Wingdings" pitchFamily="2" charset="2"/>
              <a:buChar char="§"/>
            </a:pPr>
            <a:r>
              <a:rPr lang="es-MX" sz="2000" b="1" i="1"/>
              <a:t>   Cardiomiopatía.</a:t>
            </a:r>
          </a:p>
          <a:p>
            <a:pPr algn="l">
              <a:buFont typeface="Wingdings" pitchFamily="2" charset="2"/>
              <a:buChar char="§"/>
            </a:pPr>
            <a:r>
              <a:rPr lang="es-MX" sz="2000" b="1" i="1"/>
              <a:t>   Cardiopatía   Isquemica.</a:t>
            </a:r>
          </a:p>
          <a:p>
            <a:pPr algn="l">
              <a:buFont typeface="Wingdings" pitchFamily="2" charset="2"/>
              <a:buChar char="§"/>
            </a:pPr>
            <a:r>
              <a:rPr lang="es-MX" sz="2000" b="1" i="1"/>
              <a:t>   Cardiopatia   Reumatica.</a:t>
            </a:r>
          </a:p>
          <a:p>
            <a:pPr algn="l">
              <a:buFont typeface="Wingdings" pitchFamily="2" charset="2"/>
              <a:buChar char="§"/>
            </a:pPr>
            <a:r>
              <a:rPr lang="es-MX" sz="2000" b="1" i="1"/>
              <a:t>   Sindrome  del  Seno  Enfermo.</a:t>
            </a:r>
          </a:p>
          <a:p>
            <a:pPr algn="l">
              <a:buFont typeface="Wingdings" pitchFamily="2" charset="2"/>
              <a:buChar char="§"/>
            </a:pPr>
            <a:r>
              <a:rPr lang="es-MX" sz="2000" b="1" i="1"/>
              <a:t>    Toxicidad   a   la   Digitoxina.</a:t>
            </a:r>
            <a:endParaRPr lang="es-ES" sz="20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7918450" cy="1655762"/>
          </a:xfrm>
        </p:spPr>
        <p:txBody>
          <a:bodyPr/>
          <a:lstStyle/>
          <a:p>
            <a:r>
              <a:rPr lang="es-MX" sz="2800">
                <a:solidFill>
                  <a:schemeClr val="hlink"/>
                </a:solidFill>
              </a:rPr>
              <a:t>CURSO  -  TALLER</a:t>
            </a:r>
            <a:br>
              <a:rPr lang="es-MX" sz="2800">
                <a:solidFill>
                  <a:schemeClr val="hlink"/>
                </a:solidFill>
              </a:rPr>
            </a:br>
            <a:r>
              <a:rPr lang="es-MX" sz="2800">
                <a:solidFill>
                  <a:schemeClr val="hlink"/>
                </a:solidFill>
              </a:rPr>
              <a:t>DE </a:t>
            </a:r>
            <a:br>
              <a:rPr lang="es-MX" sz="2800">
                <a:solidFill>
                  <a:schemeClr val="hlink"/>
                </a:solidFill>
              </a:rPr>
            </a:br>
            <a:r>
              <a:rPr lang="es-MX" sz="2800">
                <a:solidFill>
                  <a:schemeClr val="hlink"/>
                </a:solidFill>
              </a:rPr>
              <a:t>E L E C T R O C A R D I O G R A F I A</a:t>
            </a:r>
            <a:endParaRPr lang="es-ES" sz="2800">
              <a:solidFill>
                <a:schemeClr val="hlink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2276475"/>
            <a:ext cx="7920038" cy="4321175"/>
          </a:xfrm>
        </p:spPr>
        <p:txBody>
          <a:bodyPr/>
          <a:lstStyle/>
          <a:p>
            <a:r>
              <a:rPr lang="es-MX" b="1">
                <a:solidFill>
                  <a:schemeClr val="hlink"/>
                </a:solidFill>
              </a:rPr>
              <a:t>ARRITMIAS</a:t>
            </a:r>
          </a:p>
          <a:p>
            <a:pPr>
              <a:buFont typeface="Wingdings" pitchFamily="2" charset="2"/>
              <a:buChar char="v"/>
            </a:pPr>
            <a:r>
              <a:rPr lang="es-MX" sz="2400" b="1" i="1">
                <a:solidFill>
                  <a:schemeClr val="hlink"/>
                </a:solidFill>
              </a:rPr>
              <a:t>  </a:t>
            </a:r>
            <a:r>
              <a:rPr lang="es-MX" b="1">
                <a:solidFill>
                  <a:srgbClr val="00FF00"/>
                </a:solidFill>
              </a:rPr>
              <a:t>T a q u i c a r d i a    A u r i c u l a r</a:t>
            </a:r>
          </a:p>
          <a:p>
            <a:pPr algn="l">
              <a:buFont typeface="Wingdings" pitchFamily="2" charset="2"/>
              <a:buChar char="§"/>
            </a:pPr>
            <a:r>
              <a:rPr lang="es-MX" b="1" i="1">
                <a:solidFill>
                  <a:srgbClr val="990000"/>
                </a:solidFill>
              </a:rPr>
              <a:t>  </a:t>
            </a:r>
            <a:r>
              <a:rPr lang="es-MX" sz="2400" b="1" i="1"/>
              <a:t>Morfología  de  la   Onda  P   Anormal.</a:t>
            </a:r>
          </a:p>
          <a:p>
            <a:pPr algn="l">
              <a:buFont typeface="Wingdings" pitchFamily="2" charset="2"/>
              <a:buChar char="§"/>
            </a:pPr>
            <a:r>
              <a:rPr lang="es-MX" sz="2400" b="1" i="1"/>
              <a:t>   </a:t>
            </a:r>
            <a:r>
              <a:rPr lang="es-MX" sz="2400" b="1" i="1">
                <a:solidFill>
                  <a:srgbClr val="00FF00"/>
                </a:solidFill>
              </a:rPr>
              <a:t>Frecuencia Auricular:  100 a 250  L/ mto.</a:t>
            </a:r>
          </a:p>
          <a:p>
            <a:pPr algn="l">
              <a:buFont typeface="Wingdings" pitchFamily="2" charset="2"/>
              <a:buChar char="§"/>
            </a:pPr>
            <a:r>
              <a:rPr lang="es-MX" sz="2400" b="1" i="1"/>
              <a:t>   Ritmo  Ventricular  usualmente regular.</a:t>
            </a:r>
          </a:p>
          <a:p>
            <a:pPr algn="l">
              <a:buFont typeface="Wingdings" pitchFamily="2" charset="2"/>
              <a:buChar char="§"/>
            </a:pPr>
            <a:r>
              <a:rPr lang="es-MX" sz="2400" b="1" i="1"/>
              <a:t>   Frecuencia  Ventricular  Variable.</a:t>
            </a:r>
            <a:endParaRPr lang="es-ES" sz="24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620713"/>
            <a:ext cx="7345362" cy="792162"/>
          </a:xfrm>
        </p:spPr>
        <p:txBody>
          <a:bodyPr/>
          <a:lstStyle/>
          <a:p>
            <a:r>
              <a:rPr lang="es-MX" b="1">
                <a:solidFill>
                  <a:srgbClr val="800000"/>
                </a:solidFill>
              </a:rPr>
              <a:t>ARRITMIAS</a:t>
            </a:r>
            <a:endParaRPr lang="es-ES" b="1">
              <a:solidFill>
                <a:srgbClr val="800000"/>
              </a:solidFill>
            </a:endParaRPr>
          </a:p>
        </p:txBody>
      </p:sp>
      <p:pic>
        <p:nvPicPr>
          <p:cNvPr id="56325" name="Picture 5" descr="Curso - Taller de EKG"/>
          <p:cNvPicPr>
            <a:picLocks noChangeAspect="1" noChangeArrowheads="1"/>
          </p:cNvPicPr>
          <p:nvPr/>
        </p:nvPicPr>
        <p:blipFill>
          <a:blip r:embed="rId2" cstate="print">
            <a:lum bright="-12000" contrast="-12000"/>
          </a:blip>
          <a:srcRect/>
          <a:stretch>
            <a:fillRect/>
          </a:stretch>
        </p:blipFill>
        <p:spPr bwMode="auto">
          <a:xfrm>
            <a:off x="611188" y="1341438"/>
            <a:ext cx="8137525" cy="5389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r>
              <a:rPr lang="es-MX" sz="1800">
                <a:solidFill>
                  <a:schemeClr val="hlink"/>
                </a:solidFill>
              </a:rPr>
              <a:t>CURSO  -  TALLER</a:t>
            </a:r>
            <a:br>
              <a:rPr lang="es-MX" sz="1800">
                <a:solidFill>
                  <a:schemeClr val="hlink"/>
                </a:solidFill>
              </a:rPr>
            </a:br>
            <a:r>
              <a:rPr lang="es-MX" sz="1800">
                <a:solidFill>
                  <a:schemeClr val="hlink"/>
                </a:solidFill>
              </a:rPr>
              <a:t>DE </a:t>
            </a:r>
            <a:br>
              <a:rPr lang="es-MX" sz="1800">
                <a:solidFill>
                  <a:schemeClr val="hlink"/>
                </a:solidFill>
              </a:rPr>
            </a:br>
            <a:r>
              <a:rPr lang="es-MX" sz="1800">
                <a:solidFill>
                  <a:schemeClr val="hlink"/>
                </a:solidFill>
              </a:rPr>
              <a:t>E L E C T R O C A R D I O G R A F I A</a:t>
            </a:r>
            <a:br>
              <a:rPr lang="es-MX" sz="1800">
                <a:solidFill>
                  <a:schemeClr val="hlink"/>
                </a:solidFill>
              </a:rPr>
            </a:br>
            <a:r>
              <a:rPr lang="es-MX" sz="1800">
                <a:solidFill>
                  <a:srgbClr val="990000"/>
                </a:solidFill>
              </a:rPr>
              <a:t>A R R I T M I A S</a:t>
            </a:r>
            <a:br>
              <a:rPr lang="es-MX" sz="1800">
                <a:solidFill>
                  <a:srgbClr val="990000"/>
                </a:solidFill>
              </a:rPr>
            </a:br>
            <a:r>
              <a:rPr lang="es-MX" sz="1800">
                <a:solidFill>
                  <a:srgbClr val="990000"/>
                </a:solidFill>
              </a:rPr>
              <a:t/>
            </a:r>
            <a:br>
              <a:rPr lang="es-MX" sz="1800">
                <a:solidFill>
                  <a:srgbClr val="990000"/>
                </a:solidFill>
              </a:rPr>
            </a:br>
            <a:r>
              <a:rPr lang="es-MX" sz="1800">
                <a:solidFill>
                  <a:srgbClr val="00FF00"/>
                </a:solidFill>
              </a:rPr>
              <a:t>F I B R I L A C I Ó N      A U R I C U L  A R</a:t>
            </a:r>
            <a:endParaRPr lang="es-ES" sz="1800">
              <a:solidFill>
                <a:srgbClr val="00FF00"/>
              </a:solidFill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76475"/>
            <a:ext cx="4038600" cy="384968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s-MX" sz="2400" b="1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MX" sz="2400" b="1">
                <a:solidFill>
                  <a:srgbClr val="990000"/>
                </a:solidFill>
              </a:rPr>
              <a:t>ETIOLOGIA 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MX" sz="2400" b="1">
              <a:solidFill>
                <a:srgbClr val="990000"/>
              </a:solidFill>
            </a:endParaRPr>
          </a:p>
          <a:p>
            <a:pPr>
              <a:lnSpc>
                <a:spcPct val="90000"/>
              </a:lnSpc>
            </a:pPr>
            <a:r>
              <a:rPr lang="es-MX" sz="2000" b="1">
                <a:solidFill>
                  <a:schemeClr val="hlink"/>
                </a:solidFill>
              </a:rPr>
              <a:t>Cardiopatía Isquémica.</a:t>
            </a:r>
          </a:p>
          <a:p>
            <a:pPr>
              <a:lnSpc>
                <a:spcPct val="90000"/>
              </a:lnSpc>
            </a:pPr>
            <a:r>
              <a:rPr lang="es-MX" sz="2000" b="1">
                <a:solidFill>
                  <a:schemeClr val="hlink"/>
                </a:solidFill>
              </a:rPr>
              <a:t>Cardiopatía hipertensiva.</a:t>
            </a:r>
          </a:p>
          <a:p>
            <a:pPr>
              <a:lnSpc>
                <a:spcPct val="90000"/>
              </a:lnSpc>
            </a:pPr>
            <a:r>
              <a:rPr lang="es-MX" sz="2000" b="1">
                <a:solidFill>
                  <a:schemeClr val="hlink"/>
                </a:solidFill>
              </a:rPr>
              <a:t>Cardiopatía Reumatica.</a:t>
            </a:r>
          </a:p>
          <a:p>
            <a:pPr>
              <a:lnSpc>
                <a:spcPct val="90000"/>
              </a:lnSpc>
            </a:pPr>
            <a:r>
              <a:rPr lang="es-MX" sz="2000" b="1">
                <a:solidFill>
                  <a:schemeClr val="hlink"/>
                </a:solidFill>
              </a:rPr>
              <a:t>Tirotoxicosis.</a:t>
            </a:r>
          </a:p>
          <a:p>
            <a:pPr>
              <a:lnSpc>
                <a:spcPct val="90000"/>
              </a:lnSpc>
            </a:pPr>
            <a:r>
              <a:rPr lang="es-MX" sz="2000" b="1">
                <a:solidFill>
                  <a:schemeClr val="hlink"/>
                </a:solidFill>
              </a:rPr>
              <a:t>Alcoholisma  Agudo   ó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MX" sz="2000" b="1">
                <a:solidFill>
                  <a:schemeClr val="hlink"/>
                </a:solidFill>
              </a:rPr>
              <a:t>     crónico</a:t>
            </a:r>
          </a:p>
          <a:p>
            <a:pPr>
              <a:lnSpc>
                <a:spcPct val="90000"/>
              </a:lnSpc>
            </a:pPr>
            <a:endParaRPr lang="es-ES" sz="2000" b="1">
              <a:solidFill>
                <a:schemeClr val="hlink"/>
              </a:solidFill>
            </a:endParaRP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MX" sz="2400" b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MX" sz="2400" b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MX" sz="2400" b="1"/>
          </a:p>
          <a:p>
            <a:pPr>
              <a:lnSpc>
                <a:spcPct val="90000"/>
              </a:lnSpc>
            </a:pPr>
            <a:r>
              <a:rPr lang="es-MX" sz="2000" b="1">
                <a:solidFill>
                  <a:schemeClr val="hlink"/>
                </a:solidFill>
              </a:rPr>
              <a:t>Cardiomiopatía ( Dilatada ó hipertrofica</a:t>
            </a:r>
          </a:p>
          <a:p>
            <a:pPr>
              <a:lnSpc>
                <a:spcPct val="90000"/>
              </a:lnSpc>
            </a:pPr>
            <a:r>
              <a:rPr lang="es-MX" sz="2000" b="1">
                <a:solidFill>
                  <a:schemeClr val="hlink"/>
                </a:solidFill>
              </a:rPr>
              <a:t>Sindrome del Seno Enfermo.</a:t>
            </a:r>
          </a:p>
          <a:p>
            <a:pPr>
              <a:lnSpc>
                <a:spcPct val="90000"/>
              </a:lnSpc>
            </a:pPr>
            <a:r>
              <a:rPr lang="es-MX" sz="2000" b="1">
                <a:solidFill>
                  <a:schemeClr val="hlink"/>
                </a:solidFill>
              </a:rPr>
              <a:t>Post-cirugía Cardiaca.</a:t>
            </a:r>
          </a:p>
          <a:p>
            <a:pPr>
              <a:lnSpc>
                <a:spcPct val="90000"/>
              </a:lnSpc>
            </a:pPr>
            <a:r>
              <a:rPr lang="es-MX" sz="2000" b="1">
                <a:solidFill>
                  <a:schemeClr val="hlink"/>
                </a:solidFill>
              </a:rPr>
              <a:t>Enfermedad Pulmonar Crónica. </a:t>
            </a:r>
          </a:p>
          <a:p>
            <a:pPr>
              <a:lnSpc>
                <a:spcPct val="90000"/>
              </a:lnSpc>
            </a:pPr>
            <a:r>
              <a:rPr lang="es-MX" sz="2000" b="1">
                <a:solidFill>
                  <a:schemeClr val="hlink"/>
                </a:solidFill>
              </a:rPr>
              <a:t>Idiopatica.</a:t>
            </a:r>
          </a:p>
          <a:p>
            <a:pPr>
              <a:lnSpc>
                <a:spcPct val="90000"/>
              </a:lnSpc>
            </a:pPr>
            <a:endParaRPr lang="es-ES" sz="2000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7918450" cy="1655762"/>
          </a:xfrm>
        </p:spPr>
        <p:txBody>
          <a:bodyPr/>
          <a:lstStyle/>
          <a:p>
            <a:r>
              <a:rPr lang="es-MX" sz="2800">
                <a:solidFill>
                  <a:schemeClr val="hlink"/>
                </a:solidFill>
              </a:rPr>
              <a:t>CURSO  -  TALLER</a:t>
            </a:r>
            <a:br>
              <a:rPr lang="es-MX" sz="2800">
                <a:solidFill>
                  <a:schemeClr val="hlink"/>
                </a:solidFill>
              </a:rPr>
            </a:br>
            <a:r>
              <a:rPr lang="es-MX" sz="2800">
                <a:solidFill>
                  <a:schemeClr val="hlink"/>
                </a:solidFill>
              </a:rPr>
              <a:t>DE </a:t>
            </a:r>
            <a:br>
              <a:rPr lang="es-MX" sz="2800">
                <a:solidFill>
                  <a:schemeClr val="hlink"/>
                </a:solidFill>
              </a:rPr>
            </a:br>
            <a:r>
              <a:rPr lang="es-MX" sz="2800">
                <a:solidFill>
                  <a:schemeClr val="hlink"/>
                </a:solidFill>
              </a:rPr>
              <a:t>E L E C T R O C A R D I O G R A F I A</a:t>
            </a:r>
            <a:endParaRPr lang="es-ES" sz="2800">
              <a:solidFill>
                <a:schemeClr val="hlink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205038"/>
            <a:ext cx="7775575" cy="4319587"/>
          </a:xfrm>
        </p:spPr>
        <p:txBody>
          <a:bodyPr/>
          <a:lstStyle/>
          <a:p>
            <a:r>
              <a:rPr lang="es-MX" sz="4000" b="1">
                <a:solidFill>
                  <a:srgbClr val="990000"/>
                </a:solidFill>
              </a:rPr>
              <a:t>ARRITMIAS</a:t>
            </a:r>
          </a:p>
          <a:p>
            <a:pPr>
              <a:buFont typeface="Wingdings" pitchFamily="2" charset="2"/>
              <a:buChar char="v"/>
            </a:pPr>
            <a:r>
              <a:rPr lang="es-MX" sz="4000" b="1">
                <a:solidFill>
                  <a:srgbClr val="990000"/>
                </a:solidFill>
              </a:rPr>
              <a:t>  </a:t>
            </a:r>
            <a:r>
              <a:rPr lang="es-MX" sz="2400" b="1">
                <a:solidFill>
                  <a:srgbClr val="00FF00"/>
                </a:solidFill>
              </a:rPr>
              <a:t>F I B R I L A C I Ó N      A U R I C U L A R</a:t>
            </a:r>
          </a:p>
          <a:p>
            <a:pPr>
              <a:buFont typeface="Wingdings" pitchFamily="2" charset="2"/>
              <a:buChar char="v"/>
            </a:pPr>
            <a:endParaRPr lang="es-MX" sz="2400" b="1">
              <a:solidFill>
                <a:srgbClr val="00FF00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s-MX" sz="2800" b="1">
                <a:solidFill>
                  <a:srgbClr val="FF9900"/>
                </a:solidFill>
              </a:rPr>
              <a:t>   Persistente. </a:t>
            </a:r>
          </a:p>
          <a:p>
            <a:pPr algn="l">
              <a:buFont typeface="Wingdings" pitchFamily="2" charset="2"/>
              <a:buChar char="Ø"/>
            </a:pPr>
            <a:r>
              <a:rPr lang="es-MX" sz="2800" b="1">
                <a:solidFill>
                  <a:srgbClr val="FF9900"/>
                </a:solidFill>
              </a:rPr>
              <a:t>   Paroxística.</a:t>
            </a:r>
          </a:p>
          <a:p>
            <a:pPr algn="l">
              <a:buFont typeface="Wingdings" pitchFamily="2" charset="2"/>
              <a:buChar char="Ø"/>
            </a:pPr>
            <a:r>
              <a:rPr lang="es-MX" sz="2800" b="1">
                <a:solidFill>
                  <a:srgbClr val="FF9900"/>
                </a:solidFill>
              </a:rPr>
              <a:t>   Permanente.</a:t>
            </a:r>
          </a:p>
          <a:p>
            <a:pPr algn="l"/>
            <a:endParaRPr lang="es-ES" sz="2800" b="1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7918450" cy="1655762"/>
          </a:xfrm>
        </p:spPr>
        <p:txBody>
          <a:bodyPr/>
          <a:lstStyle/>
          <a:p>
            <a:r>
              <a:rPr lang="es-MX" sz="2800">
                <a:solidFill>
                  <a:schemeClr val="hlink"/>
                </a:solidFill>
              </a:rPr>
              <a:t>CURSO  -  TALLER</a:t>
            </a:r>
            <a:br>
              <a:rPr lang="es-MX" sz="2800">
                <a:solidFill>
                  <a:schemeClr val="hlink"/>
                </a:solidFill>
              </a:rPr>
            </a:br>
            <a:r>
              <a:rPr lang="es-MX" sz="2800">
                <a:solidFill>
                  <a:schemeClr val="hlink"/>
                </a:solidFill>
              </a:rPr>
              <a:t>DE </a:t>
            </a:r>
            <a:br>
              <a:rPr lang="es-MX" sz="2800">
                <a:solidFill>
                  <a:schemeClr val="hlink"/>
                </a:solidFill>
              </a:rPr>
            </a:br>
            <a:r>
              <a:rPr lang="es-MX" sz="2800">
                <a:solidFill>
                  <a:schemeClr val="hlink"/>
                </a:solidFill>
              </a:rPr>
              <a:t>E L E C T R O C A R D I O G R A F I A</a:t>
            </a:r>
            <a:endParaRPr lang="es-ES" sz="2800">
              <a:solidFill>
                <a:schemeClr val="hlink"/>
              </a:solidFill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205038"/>
            <a:ext cx="7775575" cy="4319587"/>
          </a:xfrm>
        </p:spPr>
        <p:txBody>
          <a:bodyPr/>
          <a:lstStyle/>
          <a:p>
            <a:r>
              <a:rPr lang="es-MX" b="1">
                <a:solidFill>
                  <a:srgbClr val="990000"/>
                </a:solidFill>
              </a:rPr>
              <a:t>ARRITMIAS</a:t>
            </a:r>
          </a:p>
          <a:p>
            <a:pPr>
              <a:buFont typeface="Wingdings" pitchFamily="2" charset="2"/>
              <a:buChar char="v"/>
            </a:pPr>
            <a:r>
              <a:rPr lang="es-MX" b="1">
                <a:solidFill>
                  <a:srgbClr val="990000"/>
                </a:solidFill>
              </a:rPr>
              <a:t>  </a:t>
            </a:r>
            <a:r>
              <a:rPr lang="es-MX" sz="2400" b="1">
                <a:solidFill>
                  <a:srgbClr val="00FF00"/>
                </a:solidFill>
              </a:rPr>
              <a:t>F I B R I L A C I Ó N      A U R I C U L A R</a:t>
            </a:r>
          </a:p>
          <a:p>
            <a:pPr>
              <a:buFont typeface="Wingdings" pitchFamily="2" charset="2"/>
              <a:buChar char="v"/>
            </a:pPr>
            <a:endParaRPr lang="es-MX" sz="2400" b="1">
              <a:solidFill>
                <a:srgbClr val="00FF00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s-MX" sz="2400" b="1">
                <a:solidFill>
                  <a:srgbClr val="FF9900"/>
                </a:solidFill>
              </a:rPr>
              <a:t>   </a:t>
            </a:r>
            <a:r>
              <a:rPr lang="es-MX" sz="2400" b="1" i="1">
                <a:solidFill>
                  <a:srgbClr val="FF9900"/>
                </a:solidFill>
              </a:rPr>
              <a:t>Ondas P:   Ausente.</a:t>
            </a:r>
          </a:p>
          <a:p>
            <a:pPr algn="l">
              <a:buFont typeface="Wingdings" pitchFamily="2" charset="2"/>
              <a:buChar char="Ø"/>
            </a:pPr>
            <a:r>
              <a:rPr lang="es-MX" sz="2400" b="1" i="1">
                <a:solidFill>
                  <a:srgbClr val="FF9900"/>
                </a:solidFill>
              </a:rPr>
              <a:t>   Onda  “ f  ”  oscilantes  en  la linea   iso-eléctrica.</a:t>
            </a:r>
          </a:p>
          <a:p>
            <a:pPr algn="l">
              <a:buFont typeface="Wingdings" pitchFamily="2" charset="2"/>
              <a:buChar char="Ø"/>
            </a:pPr>
            <a:r>
              <a:rPr lang="es-MX" sz="2400" b="1" i="1">
                <a:solidFill>
                  <a:srgbClr val="FF9900"/>
                </a:solidFill>
              </a:rPr>
              <a:t>   Frecuencia  Auricular de 350 a 600  L/ mto.</a:t>
            </a:r>
          </a:p>
          <a:p>
            <a:pPr algn="l">
              <a:buFont typeface="Wingdings" pitchFamily="2" charset="2"/>
              <a:buChar char="Ø"/>
            </a:pPr>
            <a:r>
              <a:rPr lang="es-MX" sz="2400" b="1" i="1">
                <a:solidFill>
                  <a:srgbClr val="FF9900"/>
                </a:solidFill>
              </a:rPr>
              <a:t>   Ritmo  Ventricular  irregular  ( R – R Irregular ).</a:t>
            </a:r>
          </a:p>
          <a:p>
            <a:pPr algn="l">
              <a:buFont typeface="Wingdings" pitchFamily="2" charset="2"/>
              <a:buChar char="Ø"/>
            </a:pPr>
            <a:r>
              <a:rPr lang="es-MX" sz="2400" b="1" i="1">
                <a:solidFill>
                  <a:srgbClr val="FF9900"/>
                </a:solidFill>
              </a:rPr>
              <a:t>   Complejos  Ventriculares   Irregulares.</a:t>
            </a:r>
          </a:p>
          <a:p>
            <a:pPr algn="l">
              <a:buFont typeface="Wingdings" pitchFamily="2" charset="2"/>
              <a:buChar char="Ø"/>
            </a:pPr>
            <a:r>
              <a:rPr lang="es-MX" sz="2400" b="1" i="1">
                <a:solidFill>
                  <a:srgbClr val="FF9900"/>
                </a:solidFill>
              </a:rPr>
              <a:t>   Frecuencia  Ventricular:  100  a 180  L/ mto.</a:t>
            </a:r>
            <a:endParaRPr lang="es-ES" sz="2400" b="1" i="1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88913"/>
            <a:ext cx="8459787" cy="1150937"/>
          </a:xfrm>
          <a:noFill/>
        </p:spPr>
        <p:txBody>
          <a:bodyPr/>
          <a:lstStyle/>
          <a:p>
            <a:r>
              <a:rPr lang="es-MX" b="1">
                <a:solidFill>
                  <a:srgbClr val="800000"/>
                </a:solidFill>
              </a:rPr>
              <a:t>ARRITMIAS</a:t>
            </a:r>
          </a:p>
          <a:p>
            <a:r>
              <a:rPr lang="es-MX" sz="2000" b="1">
                <a:solidFill>
                  <a:srgbClr val="00FF00"/>
                </a:solidFill>
              </a:rPr>
              <a:t>F i b r i l a c i ó n    A u r i c u l a r</a:t>
            </a:r>
            <a:endParaRPr lang="es-ES" sz="2000" b="1">
              <a:solidFill>
                <a:srgbClr val="00FF00"/>
              </a:solidFill>
            </a:endParaRPr>
          </a:p>
        </p:txBody>
      </p:sp>
      <p:pic>
        <p:nvPicPr>
          <p:cNvPr id="58375" name="Picture 7" descr="Curso - Taller de EKG"/>
          <p:cNvPicPr>
            <a:picLocks noChangeAspect="1" noChangeArrowheads="1"/>
          </p:cNvPicPr>
          <p:nvPr/>
        </p:nvPicPr>
        <p:blipFill>
          <a:blip r:embed="rId2" cstate="print">
            <a:lum bright="-12000" contrast="-12000"/>
          </a:blip>
          <a:srcRect/>
          <a:stretch>
            <a:fillRect/>
          </a:stretch>
        </p:blipFill>
        <p:spPr bwMode="auto">
          <a:xfrm>
            <a:off x="303213" y="1412875"/>
            <a:ext cx="8301037" cy="3182938"/>
          </a:xfrm>
          <a:prstGeom prst="rect">
            <a:avLst/>
          </a:prstGeom>
          <a:noFill/>
        </p:spPr>
      </p:pic>
      <p:pic>
        <p:nvPicPr>
          <p:cNvPr id="58376" name="Picture 8" descr="Curso - Taller de EK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4581525"/>
            <a:ext cx="4321175" cy="1028700"/>
          </a:xfrm>
          <a:prstGeom prst="rect">
            <a:avLst/>
          </a:prstGeom>
          <a:noFill/>
        </p:spPr>
      </p:pic>
      <p:pic>
        <p:nvPicPr>
          <p:cNvPr id="58377" name="Picture 9" descr="Curso - Taller de EKG"/>
          <p:cNvPicPr>
            <a:picLocks noChangeAspect="1" noChangeArrowheads="1"/>
          </p:cNvPicPr>
          <p:nvPr/>
        </p:nvPicPr>
        <p:blipFill>
          <a:blip r:embed="rId4" cstate="print">
            <a:lum bright="-12000" contrast="-12000"/>
          </a:blip>
          <a:srcRect/>
          <a:stretch>
            <a:fillRect/>
          </a:stretch>
        </p:blipFill>
        <p:spPr bwMode="auto">
          <a:xfrm>
            <a:off x="1692275" y="5235575"/>
            <a:ext cx="5808663" cy="1622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7918450" cy="1655762"/>
          </a:xfrm>
        </p:spPr>
        <p:txBody>
          <a:bodyPr/>
          <a:lstStyle/>
          <a:p>
            <a:r>
              <a:rPr lang="es-MX" sz="2800">
                <a:solidFill>
                  <a:schemeClr val="hlink"/>
                </a:solidFill>
              </a:rPr>
              <a:t>CURSO  -  TALLER</a:t>
            </a:r>
            <a:br>
              <a:rPr lang="es-MX" sz="2800">
                <a:solidFill>
                  <a:schemeClr val="hlink"/>
                </a:solidFill>
              </a:rPr>
            </a:br>
            <a:r>
              <a:rPr lang="es-MX" sz="2800">
                <a:solidFill>
                  <a:schemeClr val="hlink"/>
                </a:solidFill>
              </a:rPr>
              <a:t>DE </a:t>
            </a:r>
            <a:br>
              <a:rPr lang="es-MX" sz="2800">
                <a:solidFill>
                  <a:schemeClr val="hlink"/>
                </a:solidFill>
              </a:rPr>
            </a:br>
            <a:r>
              <a:rPr lang="es-MX" sz="2800">
                <a:solidFill>
                  <a:schemeClr val="hlink"/>
                </a:solidFill>
              </a:rPr>
              <a:t>E L E C T R O C A R D I O G R A F I A</a:t>
            </a:r>
            <a:br>
              <a:rPr lang="es-MX" sz="2800">
                <a:solidFill>
                  <a:schemeClr val="hlink"/>
                </a:solidFill>
              </a:rPr>
            </a:br>
            <a:endParaRPr lang="es-ES" sz="2800">
              <a:solidFill>
                <a:schemeClr val="hlink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2060575"/>
            <a:ext cx="7777163" cy="4537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MX" b="1">
                <a:solidFill>
                  <a:srgbClr val="990000"/>
                </a:solidFill>
              </a:rPr>
              <a:t>ARRITMIAS</a:t>
            </a:r>
          </a:p>
          <a:p>
            <a:pPr>
              <a:lnSpc>
                <a:spcPct val="90000"/>
              </a:lnSpc>
            </a:pPr>
            <a:endParaRPr lang="es-MX" b="1">
              <a:solidFill>
                <a:srgbClr val="99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s-MX" sz="2400" b="1">
                <a:solidFill>
                  <a:srgbClr val="990000"/>
                </a:solidFill>
              </a:rPr>
              <a:t>  </a:t>
            </a:r>
            <a:r>
              <a:rPr lang="es-MX" b="1">
                <a:solidFill>
                  <a:srgbClr val="FF9900"/>
                </a:solidFill>
              </a:rPr>
              <a:t>Flutter  “ Aleteo ”  Auricular</a:t>
            </a:r>
          </a:p>
          <a:p>
            <a:pPr>
              <a:lnSpc>
                <a:spcPct val="90000"/>
              </a:lnSpc>
            </a:pPr>
            <a:endParaRPr lang="es-MX" b="1">
              <a:solidFill>
                <a:srgbClr val="FF9900"/>
              </a:solidFill>
            </a:endParaRPr>
          </a:p>
          <a:p>
            <a:pPr algn="l">
              <a:lnSpc>
                <a:spcPct val="90000"/>
              </a:lnSpc>
              <a:buFontTx/>
              <a:buChar char="o"/>
            </a:pPr>
            <a:r>
              <a:rPr lang="es-MX" b="1">
                <a:solidFill>
                  <a:srgbClr val="003300"/>
                </a:solidFill>
              </a:rPr>
              <a:t>  </a:t>
            </a:r>
            <a:r>
              <a:rPr lang="es-MX" sz="2400" b="1"/>
              <a:t>Ondas “ F ” Ondulantes  en Dientes de Sierra.</a:t>
            </a:r>
          </a:p>
          <a:p>
            <a:pPr algn="l">
              <a:lnSpc>
                <a:spcPct val="90000"/>
              </a:lnSpc>
              <a:buFontTx/>
              <a:buChar char="o"/>
            </a:pPr>
            <a:r>
              <a:rPr lang="es-MX" sz="2400" b="1">
                <a:solidFill>
                  <a:srgbClr val="003300"/>
                </a:solidFill>
              </a:rPr>
              <a:t>  </a:t>
            </a:r>
            <a:r>
              <a:rPr lang="es-MX" sz="2400" b="1" i="1"/>
              <a:t>Frecuencia Auricular:  250 – 350  L/ mto.</a:t>
            </a:r>
          </a:p>
          <a:p>
            <a:pPr algn="l">
              <a:lnSpc>
                <a:spcPct val="90000"/>
              </a:lnSpc>
              <a:buFontTx/>
              <a:buChar char="o"/>
            </a:pPr>
            <a:r>
              <a:rPr lang="es-MX" sz="2400" b="1" i="1"/>
              <a:t>  Ritmo  Ventricular   Regular.</a:t>
            </a:r>
          </a:p>
          <a:p>
            <a:pPr algn="l">
              <a:lnSpc>
                <a:spcPct val="90000"/>
              </a:lnSpc>
              <a:buFontTx/>
              <a:buChar char="o"/>
            </a:pPr>
            <a:r>
              <a:rPr lang="es-MX" sz="2400" b="1" i="1"/>
              <a:t>  Bloqueo  Aurículo – Ventricular: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s-MX" sz="2400" b="1" i="1"/>
              <a:t>      ( 2 : 1,     4 : 1,     3 : 1,   1 : 1 ).  </a:t>
            </a:r>
            <a:endParaRPr lang="es-ES" sz="24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620713"/>
            <a:ext cx="7848600" cy="720725"/>
          </a:xfrm>
        </p:spPr>
        <p:txBody>
          <a:bodyPr/>
          <a:lstStyle/>
          <a:p>
            <a:r>
              <a:rPr lang="es-MX" b="1">
                <a:solidFill>
                  <a:srgbClr val="800000"/>
                </a:solidFill>
              </a:rPr>
              <a:t>ARRITMIAS</a:t>
            </a:r>
            <a:endParaRPr lang="es-ES" b="1">
              <a:solidFill>
                <a:srgbClr val="800000"/>
              </a:solidFill>
            </a:endParaRPr>
          </a:p>
        </p:txBody>
      </p:sp>
      <p:pic>
        <p:nvPicPr>
          <p:cNvPr id="68612" name="Picture 4" descr="Curso - Taller de EKG"/>
          <p:cNvPicPr>
            <a:picLocks noChangeAspect="1" noChangeArrowheads="1"/>
          </p:cNvPicPr>
          <p:nvPr/>
        </p:nvPicPr>
        <p:blipFill>
          <a:blip r:embed="rId2" cstate="print">
            <a:lum bright="-12000" contrast="-12000"/>
          </a:blip>
          <a:srcRect/>
          <a:stretch>
            <a:fillRect/>
          </a:stretch>
        </p:blipFill>
        <p:spPr bwMode="auto">
          <a:xfrm>
            <a:off x="1187450" y="1341438"/>
            <a:ext cx="6851650" cy="537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7918450" cy="1655762"/>
          </a:xfrm>
        </p:spPr>
        <p:txBody>
          <a:bodyPr/>
          <a:lstStyle/>
          <a:p>
            <a:r>
              <a:rPr lang="es-MX" sz="2800">
                <a:solidFill>
                  <a:schemeClr val="hlink"/>
                </a:solidFill>
              </a:rPr>
              <a:t>CURSO  -  TALLER</a:t>
            </a:r>
            <a:br>
              <a:rPr lang="es-MX" sz="2800">
                <a:solidFill>
                  <a:schemeClr val="hlink"/>
                </a:solidFill>
              </a:rPr>
            </a:br>
            <a:r>
              <a:rPr lang="es-MX" sz="2800">
                <a:solidFill>
                  <a:schemeClr val="hlink"/>
                </a:solidFill>
              </a:rPr>
              <a:t>DE </a:t>
            </a:r>
            <a:br>
              <a:rPr lang="es-MX" sz="2800">
                <a:solidFill>
                  <a:schemeClr val="hlink"/>
                </a:solidFill>
              </a:rPr>
            </a:br>
            <a:r>
              <a:rPr lang="es-MX" sz="2800">
                <a:solidFill>
                  <a:schemeClr val="hlink"/>
                </a:solidFill>
              </a:rPr>
              <a:t>E L E C T R O C A R D I O G R A F I A</a:t>
            </a:r>
            <a:endParaRPr lang="es-ES" sz="2800">
              <a:solidFill>
                <a:schemeClr val="hlink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2205038"/>
            <a:ext cx="7704138" cy="4103687"/>
          </a:xfrm>
        </p:spPr>
        <p:txBody>
          <a:bodyPr/>
          <a:lstStyle/>
          <a:p>
            <a:r>
              <a:rPr lang="es-MX" sz="3600" b="1"/>
              <a:t>ARRITMIAS</a:t>
            </a:r>
          </a:p>
          <a:p>
            <a:r>
              <a:rPr lang="es-MX" b="1" u="sng">
                <a:solidFill>
                  <a:srgbClr val="FF9900"/>
                </a:solidFill>
              </a:rPr>
              <a:t>R e g l a s    de    O r o </a:t>
            </a:r>
          </a:p>
          <a:p>
            <a:endParaRPr lang="es-MX" b="1" u="sng">
              <a:solidFill>
                <a:srgbClr val="FF9900"/>
              </a:solidFill>
            </a:endParaRPr>
          </a:p>
          <a:p>
            <a:pPr algn="l">
              <a:buFont typeface="Wingdings" pitchFamily="2" charset="2"/>
              <a:buBlip>
                <a:blip r:embed="rId2"/>
              </a:buBlip>
            </a:pPr>
            <a:r>
              <a:rPr lang="es-MX" sz="2800" b="1">
                <a:solidFill>
                  <a:srgbClr val="990000"/>
                </a:solidFill>
              </a:rPr>
              <a:t>   </a:t>
            </a:r>
            <a:r>
              <a:rPr lang="es-MX" sz="2400" b="1">
                <a:solidFill>
                  <a:srgbClr val="990000"/>
                </a:solidFill>
              </a:rPr>
              <a:t>Identificación  de   las   </a:t>
            </a:r>
            <a:r>
              <a:rPr lang="es-MX" sz="2400" b="1" u="sng">
                <a:solidFill>
                  <a:srgbClr val="990000"/>
                </a:solidFill>
              </a:rPr>
              <a:t>Ondas  P.</a:t>
            </a:r>
          </a:p>
          <a:p>
            <a:pPr algn="l">
              <a:buFont typeface="Wingdings" pitchFamily="2" charset="2"/>
              <a:buBlip>
                <a:blip r:embed="rId2"/>
              </a:buBlip>
            </a:pPr>
            <a:endParaRPr lang="es-MX" sz="2400" b="1" u="sng">
              <a:solidFill>
                <a:srgbClr val="990000"/>
              </a:solidFill>
            </a:endParaRPr>
          </a:p>
          <a:p>
            <a:pPr algn="l">
              <a:buFont typeface="Wingdings" pitchFamily="2" charset="2"/>
              <a:buBlip>
                <a:blip r:embed="rId2"/>
              </a:buBlip>
            </a:pPr>
            <a:r>
              <a:rPr lang="es-MX" sz="2400" b="1">
                <a:solidFill>
                  <a:srgbClr val="990000"/>
                </a:solidFill>
              </a:rPr>
              <a:t>   Relación  entre  Ondas  P  y   con  el  complejo   QRS.</a:t>
            </a:r>
          </a:p>
          <a:p>
            <a:pPr algn="l">
              <a:buFont typeface="Wingdings" pitchFamily="2" charset="2"/>
              <a:buBlip>
                <a:blip r:embed="rId2"/>
              </a:buBlip>
            </a:pPr>
            <a:endParaRPr lang="es-MX" sz="2400" b="1">
              <a:solidFill>
                <a:srgbClr val="990000"/>
              </a:solidFill>
            </a:endParaRPr>
          </a:p>
          <a:p>
            <a:pPr algn="l">
              <a:buFont typeface="Wingdings" pitchFamily="2" charset="2"/>
              <a:buBlip>
                <a:blip r:embed="rId2"/>
              </a:buBlip>
            </a:pPr>
            <a:r>
              <a:rPr lang="es-MX" sz="2400" b="1">
                <a:solidFill>
                  <a:srgbClr val="990000"/>
                </a:solidFill>
              </a:rPr>
              <a:t>   Morfología  del  Complejo  QRS.</a:t>
            </a:r>
            <a:endParaRPr lang="es-ES" sz="2400" b="1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7918450" cy="1655762"/>
          </a:xfrm>
        </p:spPr>
        <p:txBody>
          <a:bodyPr/>
          <a:lstStyle/>
          <a:p>
            <a:r>
              <a:rPr lang="es-MX" sz="2800">
                <a:solidFill>
                  <a:schemeClr val="hlink"/>
                </a:solidFill>
              </a:rPr>
              <a:t>CURSO  -  TALLER</a:t>
            </a:r>
            <a:br>
              <a:rPr lang="es-MX" sz="2800">
                <a:solidFill>
                  <a:schemeClr val="hlink"/>
                </a:solidFill>
              </a:rPr>
            </a:br>
            <a:r>
              <a:rPr lang="es-MX" sz="2800">
                <a:solidFill>
                  <a:schemeClr val="hlink"/>
                </a:solidFill>
              </a:rPr>
              <a:t>D E </a:t>
            </a:r>
            <a:br>
              <a:rPr lang="es-MX" sz="2800">
                <a:solidFill>
                  <a:schemeClr val="hlink"/>
                </a:solidFill>
              </a:rPr>
            </a:br>
            <a:r>
              <a:rPr lang="es-MX" sz="2800">
                <a:solidFill>
                  <a:schemeClr val="hlink"/>
                </a:solidFill>
              </a:rPr>
              <a:t>E L E C T R O C A R D I O G R A F I A</a:t>
            </a:r>
            <a:endParaRPr lang="es-ES" sz="2800">
              <a:solidFill>
                <a:schemeClr val="hlink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205038"/>
            <a:ext cx="8532813" cy="4392612"/>
          </a:xfrm>
        </p:spPr>
        <p:txBody>
          <a:bodyPr/>
          <a:lstStyle/>
          <a:p>
            <a:r>
              <a:rPr lang="es-MX" b="1">
                <a:solidFill>
                  <a:schemeClr val="hlink"/>
                </a:solidFill>
              </a:rPr>
              <a:t>ARRITMIAS</a:t>
            </a:r>
          </a:p>
          <a:p>
            <a:pPr algn="l">
              <a:buFont typeface="Wingdings" pitchFamily="2" charset="2"/>
              <a:buChar char="q"/>
            </a:pPr>
            <a:r>
              <a:rPr lang="es-MX" b="1">
                <a:solidFill>
                  <a:schemeClr val="hlink"/>
                </a:solidFill>
              </a:rPr>
              <a:t>  </a:t>
            </a:r>
            <a:r>
              <a:rPr lang="es-MX" sz="2800" b="1" u="sng">
                <a:solidFill>
                  <a:srgbClr val="00FF00"/>
                </a:solidFill>
              </a:rPr>
              <a:t>Arritmias originadas  en  el  Nodo  A – V </a:t>
            </a:r>
            <a:r>
              <a:rPr lang="es-MX" sz="1400" b="1" u="sng">
                <a:solidFill>
                  <a:srgbClr val="00FF00"/>
                </a:solidFill>
              </a:rPr>
              <a:t>( Zona de la Unión ).</a:t>
            </a:r>
          </a:p>
          <a:p>
            <a:pPr algn="l"/>
            <a:endParaRPr lang="es-MX" sz="1400" b="1" u="sng">
              <a:solidFill>
                <a:srgbClr val="00FF00"/>
              </a:solidFill>
            </a:endParaRPr>
          </a:p>
          <a:p>
            <a:pPr algn="l"/>
            <a:endParaRPr lang="es-MX" sz="2800" b="1">
              <a:solidFill>
                <a:srgbClr val="00FF00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s-MX" sz="2400" b="1">
                <a:solidFill>
                  <a:srgbClr val="990000"/>
                </a:solidFill>
              </a:rPr>
              <a:t>    </a:t>
            </a:r>
            <a:r>
              <a:rPr lang="es-MX" sz="2400" b="1"/>
              <a:t>Ritmo  Nodal.</a:t>
            </a:r>
          </a:p>
          <a:p>
            <a:pPr algn="l">
              <a:buFont typeface="Wingdings" pitchFamily="2" charset="2"/>
              <a:buChar char="Ø"/>
            </a:pPr>
            <a:r>
              <a:rPr lang="es-MX" sz="2400" b="1"/>
              <a:t>    Extrasístoles  Nodales.</a:t>
            </a:r>
          </a:p>
          <a:p>
            <a:pPr algn="l">
              <a:buFont typeface="Wingdings" pitchFamily="2" charset="2"/>
              <a:buChar char="Ø"/>
            </a:pPr>
            <a:r>
              <a:rPr lang="es-MX" sz="2400" b="1"/>
              <a:t>    Taquicardia  Nodal  ( Ritmo acelerado de la unión )</a:t>
            </a:r>
            <a:endParaRPr lang="es-E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33375"/>
            <a:ext cx="7848600" cy="1512888"/>
          </a:xfrm>
        </p:spPr>
        <p:txBody>
          <a:bodyPr/>
          <a:lstStyle/>
          <a:p>
            <a:r>
              <a:rPr lang="es-MX" b="1">
                <a:solidFill>
                  <a:srgbClr val="800000"/>
                </a:solidFill>
              </a:rPr>
              <a:t>ARRITMIAS</a:t>
            </a:r>
          </a:p>
          <a:p>
            <a:pPr>
              <a:buFont typeface="Wingdings" pitchFamily="2" charset="2"/>
              <a:buChar char="v"/>
            </a:pPr>
            <a:r>
              <a:rPr lang="es-MX" sz="1800" b="1" u="sng">
                <a:solidFill>
                  <a:srgbClr val="00FF00"/>
                </a:solidFill>
              </a:rPr>
              <a:t>  </a:t>
            </a:r>
            <a:r>
              <a:rPr lang="es-MX" sz="2000" b="1" u="sng">
                <a:solidFill>
                  <a:srgbClr val="00FF00"/>
                </a:solidFill>
              </a:rPr>
              <a:t>Arritmias originadas  en  el  Nodo  A – V ( Zona de la Unión ).</a:t>
            </a:r>
          </a:p>
          <a:p>
            <a:endParaRPr lang="es-ES" sz="2000" b="1">
              <a:solidFill>
                <a:srgbClr val="800000"/>
              </a:solidFill>
            </a:endParaRPr>
          </a:p>
        </p:txBody>
      </p:sp>
      <p:pic>
        <p:nvPicPr>
          <p:cNvPr id="61444" name="Picture 4" descr="Curso - Taller de EKG"/>
          <p:cNvPicPr>
            <a:picLocks noChangeAspect="1" noChangeArrowheads="1"/>
          </p:cNvPicPr>
          <p:nvPr/>
        </p:nvPicPr>
        <p:blipFill>
          <a:blip r:embed="rId2" cstate="print">
            <a:lum bright="-12000" contrast="-12000"/>
          </a:blip>
          <a:srcRect/>
          <a:stretch>
            <a:fillRect/>
          </a:stretch>
        </p:blipFill>
        <p:spPr bwMode="auto">
          <a:xfrm>
            <a:off x="900113" y="1557338"/>
            <a:ext cx="7345362" cy="513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7918450" cy="1655762"/>
          </a:xfrm>
        </p:spPr>
        <p:txBody>
          <a:bodyPr/>
          <a:lstStyle/>
          <a:p>
            <a:r>
              <a:rPr lang="es-MX" sz="2800">
                <a:solidFill>
                  <a:srgbClr val="FFCC00"/>
                </a:solidFill>
              </a:rPr>
              <a:t>CURSO  -  TALLER</a:t>
            </a:r>
            <a:br>
              <a:rPr lang="es-MX" sz="2800">
                <a:solidFill>
                  <a:srgbClr val="FFCC00"/>
                </a:solidFill>
              </a:rPr>
            </a:br>
            <a:r>
              <a:rPr lang="es-MX" sz="2800">
                <a:solidFill>
                  <a:srgbClr val="FFCC00"/>
                </a:solidFill>
              </a:rPr>
              <a:t>DE </a:t>
            </a:r>
            <a:br>
              <a:rPr lang="es-MX" sz="2800">
                <a:solidFill>
                  <a:srgbClr val="FFCC00"/>
                </a:solidFill>
              </a:rPr>
            </a:br>
            <a:r>
              <a:rPr lang="es-MX" sz="2800">
                <a:solidFill>
                  <a:srgbClr val="FFCC00"/>
                </a:solidFill>
              </a:rPr>
              <a:t>E L E C T R O C A R D I O G R A F I A</a:t>
            </a:r>
            <a:endParaRPr lang="es-ES" sz="2800">
              <a:solidFill>
                <a:srgbClr val="FFCC0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205038"/>
            <a:ext cx="8351838" cy="4392612"/>
          </a:xfrm>
        </p:spPr>
        <p:txBody>
          <a:bodyPr/>
          <a:lstStyle/>
          <a:p>
            <a:r>
              <a:rPr lang="es-MX" b="1"/>
              <a:t>ARRITMIAS</a:t>
            </a:r>
          </a:p>
          <a:p>
            <a:pPr algn="l">
              <a:buFont typeface="Wingdings" pitchFamily="2" charset="2"/>
              <a:buChar char="q"/>
            </a:pPr>
            <a:r>
              <a:rPr lang="es-MX" sz="2800" b="1">
                <a:solidFill>
                  <a:srgbClr val="990000"/>
                </a:solidFill>
              </a:rPr>
              <a:t>  </a:t>
            </a:r>
            <a:r>
              <a:rPr lang="es-MX" b="1" u="sng">
                <a:solidFill>
                  <a:srgbClr val="00FF00"/>
                </a:solidFill>
              </a:rPr>
              <a:t>Arritmias  por  alteración  de  la  conducción</a:t>
            </a:r>
          </a:p>
          <a:p>
            <a:pPr algn="l"/>
            <a:endParaRPr lang="es-MX" b="1" u="sng">
              <a:solidFill>
                <a:srgbClr val="00FF00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s-MX" b="1">
                <a:solidFill>
                  <a:srgbClr val="990000"/>
                </a:solidFill>
              </a:rPr>
              <a:t>  </a:t>
            </a:r>
            <a:r>
              <a:rPr lang="es-MX" b="1">
                <a:solidFill>
                  <a:schemeClr val="hlink"/>
                </a:solidFill>
              </a:rPr>
              <a:t>Síndrome  de  Pre-excitación:</a:t>
            </a:r>
          </a:p>
          <a:p>
            <a:pPr algn="l"/>
            <a:r>
              <a:rPr lang="es-MX" b="1">
                <a:solidFill>
                  <a:srgbClr val="990000"/>
                </a:solidFill>
              </a:rPr>
              <a:t>                    </a:t>
            </a:r>
            <a:r>
              <a:rPr lang="es-MX" sz="2800" b="1">
                <a:solidFill>
                  <a:srgbClr val="990000"/>
                </a:solidFill>
              </a:rPr>
              <a:t>a)    Wolff-Parkinson-White.</a:t>
            </a:r>
          </a:p>
          <a:p>
            <a:pPr algn="l"/>
            <a:r>
              <a:rPr lang="es-MX" sz="2800" b="1">
                <a:solidFill>
                  <a:srgbClr val="990000"/>
                </a:solidFill>
              </a:rPr>
              <a:t>                       b)    Lown-Ganong-Levine.</a:t>
            </a:r>
            <a:endParaRPr lang="es-ES" sz="2800" b="1"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7918450" cy="1700213"/>
          </a:xfrm>
        </p:spPr>
        <p:txBody>
          <a:bodyPr/>
          <a:lstStyle/>
          <a:p>
            <a:r>
              <a:rPr lang="es-MX" sz="2800">
                <a:solidFill>
                  <a:srgbClr val="FF9900"/>
                </a:solidFill>
              </a:rPr>
              <a:t>CURSO  -  TALLER</a:t>
            </a:r>
            <a:br>
              <a:rPr lang="es-MX" sz="2800">
                <a:solidFill>
                  <a:srgbClr val="FF9900"/>
                </a:solidFill>
              </a:rPr>
            </a:br>
            <a:r>
              <a:rPr lang="es-MX" sz="2800">
                <a:solidFill>
                  <a:srgbClr val="FF9900"/>
                </a:solidFill>
              </a:rPr>
              <a:t>DE </a:t>
            </a:r>
            <a:br>
              <a:rPr lang="es-MX" sz="2800">
                <a:solidFill>
                  <a:srgbClr val="FF9900"/>
                </a:solidFill>
              </a:rPr>
            </a:br>
            <a:r>
              <a:rPr lang="es-MX" sz="2800">
                <a:solidFill>
                  <a:srgbClr val="FF9900"/>
                </a:solidFill>
              </a:rPr>
              <a:t>E L E C T R O C A R D I O G R A F I A</a:t>
            </a:r>
            <a:endParaRPr lang="es-ES" sz="2800">
              <a:solidFill>
                <a:srgbClr val="FF9900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484313"/>
            <a:ext cx="6400800" cy="5373687"/>
          </a:xfrm>
        </p:spPr>
        <p:txBody>
          <a:bodyPr/>
          <a:lstStyle/>
          <a:p>
            <a:r>
              <a:rPr lang="es-MX" b="1">
                <a:solidFill>
                  <a:srgbClr val="800000"/>
                </a:solidFill>
              </a:rPr>
              <a:t>ARRITMIAS</a:t>
            </a:r>
          </a:p>
          <a:p>
            <a:r>
              <a:rPr lang="es-MX" sz="2000" b="1">
                <a:solidFill>
                  <a:srgbClr val="00FF00"/>
                </a:solidFill>
              </a:rPr>
              <a:t>W.P.W.</a:t>
            </a:r>
            <a:endParaRPr lang="es-ES" sz="2000" b="1">
              <a:solidFill>
                <a:srgbClr val="00FF00"/>
              </a:solidFill>
            </a:endParaRPr>
          </a:p>
        </p:txBody>
      </p:sp>
      <p:pic>
        <p:nvPicPr>
          <p:cNvPr id="30727" name="Picture 7" descr="Curso - Taller de E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2492375"/>
            <a:ext cx="4679950" cy="436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7918450" cy="1557338"/>
          </a:xfrm>
        </p:spPr>
        <p:txBody>
          <a:bodyPr/>
          <a:lstStyle/>
          <a:p>
            <a:r>
              <a:rPr lang="es-MX" sz="2800">
                <a:solidFill>
                  <a:srgbClr val="FF9900"/>
                </a:solidFill>
              </a:rPr>
              <a:t>CURSO  -  TALLER</a:t>
            </a:r>
            <a:br>
              <a:rPr lang="es-MX" sz="2800">
                <a:solidFill>
                  <a:srgbClr val="FF9900"/>
                </a:solidFill>
              </a:rPr>
            </a:br>
            <a:r>
              <a:rPr lang="es-MX" sz="2800">
                <a:solidFill>
                  <a:srgbClr val="FF9900"/>
                </a:solidFill>
              </a:rPr>
              <a:t>DE </a:t>
            </a:r>
            <a:br>
              <a:rPr lang="es-MX" sz="2800">
                <a:solidFill>
                  <a:srgbClr val="FF9900"/>
                </a:solidFill>
              </a:rPr>
            </a:br>
            <a:r>
              <a:rPr lang="es-MX" sz="2800">
                <a:solidFill>
                  <a:srgbClr val="FF9900"/>
                </a:solidFill>
              </a:rPr>
              <a:t>E L E C T R O C A R D I O G R A F I A</a:t>
            </a:r>
            <a:endParaRPr lang="es-ES" sz="2800">
              <a:solidFill>
                <a:srgbClr val="FF990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557338"/>
            <a:ext cx="7775575" cy="4967287"/>
          </a:xfrm>
        </p:spPr>
        <p:txBody>
          <a:bodyPr/>
          <a:lstStyle/>
          <a:p>
            <a:r>
              <a:rPr lang="es-MX" b="1">
                <a:solidFill>
                  <a:srgbClr val="800000"/>
                </a:solidFill>
              </a:rPr>
              <a:t>ARRITMIAS</a:t>
            </a:r>
          </a:p>
          <a:p>
            <a:pPr>
              <a:buFont typeface="Wingdings" pitchFamily="2" charset="2"/>
              <a:buChar char="v"/>
            </a:pPr>
            <a:r>
              <a:rPr lang="es-MX" sz="2000" b="1">
                <a:solidFill>
                  <a:srgbClr val="800000"/>
                </a:solidFill>
              </a:rPr>
              <a:t>  </a:t>
            </a:r>
            <a:r>
              <a:rPr lang="es-MX" sz="1800" b="1">
                <a:solidFill>
                  <a:srgbClr val="00FF00"/>
                </a:solidFill>
              </a:rPr>
              <a:t>Lown – Ganong - Levine</a:t>
            </a:r>
            <a:endParaRPr lang="es-ES" sz="1800" b="1">
              <a:solidFill>
                <a:srgbClr val="00FF00"/>
              </a:solidFill>
            </a:endParaRPr>
          </a:p>
        </p:txBody>
      </p:sp>
      <p:pic>
        <p:nvPicPr>
          <p:cNvPr id="32774" name="Picture 6" descr="Curso - Taller de E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2565400"/>
            <a:ext cx="3671887" cy="429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7918450" cy="1700213"/>
          </a:xfrm>
        </p:spPr>
        <p:txBody>
          <a:bodyPr/>
          <a:lstStyle/>
          <a:p>
            <a:r>
              <a:rPr lang="es-MX" sz="2800">
                <a:solidFill>
                  <a:schemeClr val="hlink"/>
                </a:solidFill>
              </a:rPr>
              <a:t>CURSO  -  TALLER</a:t>
            </a:r>
            <a:br>
              <a:rPr lang="es-MX" sz="2800">
                <a:solidFill>
                  <a:schemeClr val="hlink"/>
                </a:solidFill>
              </a:rPr>
            </a:br>
            <a:r>
              <a:rPr lang="es-MX" sz="2800">
                <a:solidFill>
                  <a:schemeClr val="hlink"/>
                </a:solidFill>
              </a:rPr>
              <a:t>DE </a:t>
            </a:r>
            <a:br>
              <a:rPr lang="es-MX" sz="2800">
                <a:solidFill>
                  <a:schemeClr val="hlink"/>
                </a:solidFill>
              </a:rPr>
            </a:br>
            <a:r>
              <a:rPr lang="es-MX" sz="2800">
                <a:solidFill>
                  <a:schemeClr val="hlink"/>
                </a:solidFill>
              </a:rPr>
              <a:t>E L E C T R O C A R D I O G R A F I A</a:t>
            </a:r>
            <a:endParaRPr lang="es-ES" sz="2800">
              <a:solidFill>
                <a:schemeClr val="hlink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1700213"/>
            <a:ext cx="8064500" cy="5157787"/>
          </a:xfrm>
        </p:spPr>
        <p:txBody>
          <a:bodyPr/>
          <a:lstStyle/>
          <a:p>
            <a:r>
              <a:rPr lang="es-MX" b="1">
                <a:solidFill>
                  <a:srgbClr val="990000"/>
                </a:solidFill>
              </a:rPr>
              <a:t>ARRITMIAS</a:t>
            </a:r>
          </a:p>
          <a:p>
            <a:pPr>
              <a:buFont typeface="Wingdings" pitchFamily="2" charset="2"/>
              <a:buChar char="q"/>
            </a:pPr>
            <a:r>
              <a:rPr lang="es-MX" sz="2400" b="1">
                <a:solidFill>
                  <a:srgbClr val="990000"/>
                </a:solidFill>
              </a:rPr>
              <a:t>  </a:t>
            </a:r>
            <a:r>
              <a:rPr lang="es-MX" sz="2400" b="1">
                <a:solidFill>
                  <a:srgbClr val="00FF00"/>
                </a:solidFill>
              </a:rPr>
              <a:t>V E N T R I C U L A R E S</a:t>
            </a:r>
          </a:p>
          <a:p>
            <a:pPr>
              <a:buFont typeface="Wingdings" pitchFamily="2" charset="2"/>
              <a:buChar char="q"/>
            </a:pPr>
            <a:endParaRPr lang="es-MX" sz="2400" b="1">
              <a:solidFill>
                <a:srgbClr val="00FF00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es-MX" sz="2400" b="1">
                <a:solidFill>
                  <a:srgbClr val="FF9900"/>
                </a:solidFill>
              </a:rPr>
              <a:t>   Extrasístoles Ventriculares  ( CVP ).</a:t>
            </a:r>
          </a:p>
          <a:p>
            <a:pPr algn="l">
              <a:buFont typeface="Wingdings" pitchFamily="2" charset="2"/>
              <a:buChar char="v"/>
            </a:pPr>
            <a:r>
              <a:rPr lang="es-MX" sz="2400" b="1">
                <a:solidFill>
                  <a:srgbClr val="FF9900"/>
                </a:solidFill>
              </a:rPr>
              <a:t>   Taquicardia Ventricular  &gt;  140 a 220 L/ mto.</a:t>
            </a:r>
          </a:p>
          <a:p>
            <a:pPr algn="l">
              <a:buFont typeface="Wingdings" pitchFamily="2" charset="2"/>
              <a:buChar char="v"/>
            </a:pPr>
            <a:r>
              <a:rPr lang="es-MX" sz="2400" b="1">
                <a:solidFill>
                  <a:srgbClr val="FF9900"/>
                </a:solidFill>
              </a:rPr>
              <a:t>   Otras formas de Taquicardia:</a:t>
            </a:r>
          </a:p>
          <a:p>
            <a:pPr algn="l"/>
            <a:r>
              <a:rPr lang="es-MX" sz="2400" b="1">
                <a:solidFill>
                  <a:srgbClr val="FF9900"/>
                </a:solidFill>
              </a:rPr>
              <a:t>                                         a.- Torsade de Pointes.</a:t>
            </a:r>
          </a:p>
          <a:p>
            <a:pPr algn="l"/>
            <a:r>
              <a:rPr lang="es-MX" sz="2400" b="1">
                <a:solidFill>
                  <a:srgbClr val="FF9900"/>
                </a:solidFill>
              </a:rPr>
              <a:t>                                         b.- Bi-direccional.</a:t>
            </a:r>
          </a:p>
          <a:p>
            <a:pPr algn="l"/>
            <a:r>
              <a:rPr lang="es-MX" sz="2400" b="1">
                <a:solidFill>
                  <a:srgbClr val="FF9900"/>
                </a:solidFill>
              </a:rPr>
              <a:t>                                         c.-  Flutter  Ventricular.</a:t>
            </a:r>
          </a:p>
          <a:p>
            <a:pPr algn="l">
              <a:buFont typeface="Wingdings" pitchFamily="2" charset="2"/>
              <a:buChar char="v"/>
            </a:pPr>
            <a:r>
              <a:rPr lang="es-MX" sz="2400" b="1">
                <a:solidFill>
                  <a:srgbClr val="FF9900"/>
                </a:solidFill>
              </a:rPr>
              <a:t>    Fibrilación Ventricular.</a:t>
            </a:r>
          </a:p>
          <a:p>
            <a:pPr algn="l"/>
            <a:endParaRPr lang="es-ES" sz="2400" b="1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>
                <a:solidFill>
                  <a:srgbClr val="FF9900"/>
                </a:solidFill>
              </a:rPr>
              <a:t>CURSO  -  TALLER</a:t>
            </a:r>
            <a:br>
              <a:rPr lang="es-MX" sz="2400">
                <a:solidFill>
                  <a:srgbClr val="FF9900"/>
                </a:solidFill>
              </a:rPr>
            </a:br>
            <a:r>
              <a:rPr lang="es-MX" sz="2400">
                <a:solidFill>
                  <a:srgbClr val="FF9900"/>
                </a:solidFill>
              </a:rPr>
              <a:t>D E </a:t>
            </a:r>
            <a:br>
              <a:rPr lang="es-MX" sz="2400">
                <a:solidFill>
                  <a:srgbClr val="FF9900"/>
                </a:solidFill>
              </a:rPr>
            </a:br>
            <a:r>
              <a:rPr lang="es-MX" sz="2400">
                <a:solidFill>
                  <a:srgbClr val="FF9900"/>
                </a:solidFill>
              </a:rPr>
              <a:t>E L E C T R O C A R D I O G R A F I A</a:t>
            </a:r>
            <a:endParaRPr lang="es-ES" sz="2400">
              <a:solidFill>
                <a:srgbClr val="FF99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844675"/>
            <a:ext cx="8748713" cy="47529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s-MX" b="1">
                <a:solidFill>
                  <a:srgbClr val="990000"/>
                </a:solidFill>
              </a:rPr>
              <a:t>ARRITMIAS</a:t>
            </a:r>
            <a:endParaRPr lang="es-ES" b="1">
              <a:solidFill>
                <a:srgbClr val="990000"/>
              </a:solidFill>
            </a:endParaRPr>
          </a:p>
        </p:txBody>
      </p:sp>
      <p:graphicFrame>
        <p:nvGraphicFramePr>
          <p:cNvPr id="34899" name="Group 83"/>
          <p:cNvGraphicFramePr>
            <a:graphicFrameLocks noGrp="1"/>
          </p:cNvGraphicFramePr>
          <p:nvPr>
            <p:ph type="tbl" idx="1"/>
          </p:nvPr>
        </p:nvGraphicFramePr>
        <p:xfrm>
          <a:off x="250825" y="2852738"/>
          <a:ext cx="8497888" cy="2941637"/>
        </p:xfrm>
        <a:graphic>
          <a:graphicData uri="http://schemas.openxmlformats.org/drawingml/2006/table">
            <a:tbl>
              <a:tblPr/>
              <a:tblGrid>
                <a:gridCol w="1701800"/>
                <a:gridCol w="1666875"/>
                <a:gridCol w="1762125"/>
                <a:gridCol w="1998663"/>
                <a:gridCol w="1368425"/>
              </a:tblGrid>
              <a:tr h="955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            </a:t>
                      </a: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</a:t>
                      </a: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Ondas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Patología 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Onda P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QRS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Repolarización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Pausa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Extrasístole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Auricular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Si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Básico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Similar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No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Extrasístole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Ventricular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No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Parece  un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Bloqueo  de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Rama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Contraria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Si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87" name="Line 71"/>
          <p:cNvSpPr>
            <a:spLocks noChangeShapeType="1"/>
          </p:cNvSpPr>
          <p:nvPr/>
        </p:nvSpPr>
        <p:spPr bwMode="auto">
          <a:xfrm>
            <a:off x="250825" y="2852738"/>
            <a:ext cx="165735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4893" name="Line 77"/>
          <p:cNvSpPr>
            <a:spLocks noChangeShapeType="1"/>
          </p:cNvSpPr>
          <p:nvPr/>
        </p:nvSpPr>
        <p:spPr bwMode="auto">
          <a:xfrm flipH="1">
            <a:off x="323850" y="29241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628775"/>
            <a:ext cx="6400800" cy="4968875"/>
          </a:xfrm>
        </p:spPr>
        <p:txBody>
          <a:bodyPr/>
          <a:lstStyle/>
          <a:p>
            <a:r>
              <a:rPr lang="es-MX" b="1">
                <a:solidFill>
                  <a:srgbClr val="800000"/>
                </a:solidFill>
              </a:rPr>
              <a:t>ARRITMIAS</a:t>
            </a:r>
          </a:p>
          <a:p>
            <a:r>
              <a:rPr lang="es-MX" sz="2400" b="1">
                <a:solidFill>
                  <a:srgbClr val="00FF00"/>
                </a:solidFill>
              </a:rPr>
              <a:t>Extrasístole Auricular</a:t>
            </a:r>
          </a:p>
          <a:p>
            <a:endParaRPr lang="es-MX" sz="2400" b="1">
              <a:solidFill>
                <a:srgbClr val="00FF00"/>
              </a:solidFill>
            </a:endParaRPr>
          </a:p>
          <a:p>
            <a:endParaRPr lang="es-MX" sz="2400" b="1">
              <a:solidFill>
                <a:srgbClr val="00FF00"/>
              </a:solidFill>
            </a:endParaRPr>
          </a:p>
          <a:p>
            <a:endParaRPr lang="es-MX" sz="2400" b="1">
              <a:solidFill>
                <a:srgbClr val="00FF00"/>
              </a:solidFill>
            </a:endParaRPr>
          </a:p>
          <a:p>
            <a:endParaRPr lang="es-MX" sz="2400" b="1">
              <a:solidFill>
                <a:srgbClr val="00FF00"/>
              </a:solidFill>
            </a:endParaRPr>
          </a:p>
          <a:p>
            <a:r>
              <a:rPr lang="es-MX" sz="2400" b="1">
                <a:solidFill>
                  <a:srgbClr val="00FF00"/>
                </a:solidFill>
              </a:rPr>
              <a:t>Extrasístole  ventricular</a:t>
            </a:r>
            <a:endParaRPr lang="es-ES" sz="2400" b="1">
              <a:solidFill>
                <a:srgbClr val="00FF00"/>
              </a:solidFill>
            </a:endParaRPr>
          </a:p>
        </p:txBody>
      </p:sp>
      <p:pic>
        <p:nvPicPr>
          <p:cNvPr id="35846" name="Picture 6" descr="Curso - Taller de E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2708275"/>
            <a:ext cx="5400675" cy="1296988"/>
          </a:xfrm>
          <a:prstGeom prst="rect">
            <a:avLst/>
          </a:prstGeom>
          <a:noFill/>
        </p:spPr>
      </p:pic>
      <p:pic>
        <p:nvPicPr>
          <p:cNvPr id="35847" name="Picture 7" descr="Curso - Taller de EK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4941888"/>
            <a:ext cx="5400675" cy="1655762"/>
          </a:xfrm>
          <a:prstGeom prst="rect">
            <a:avLst/>
          </a:prstGeom>
          <a:noFill/>
        </p:spPr>
      </p:pic>
      <p:pic>
        <p:nvPicPr>
          <p:cNvPr id="35848" name="Picture 8" descr="Curso - Taller de EK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2708275"/>
            <a:ext cx="5411787" cy="1584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60350"/>
            <a:ext cx="7918450" cy="1800225"/>
          </a:xfrm>
        </p:spPr>
        <p:txBody>
          <a:bodyPr/>
          <a:lstStyle/>
          <a:p>
            <a:r>
              <a:rPr lang="es-MX" sz="2800">
                <a:solidFill>
                  <a:srgbClr val="FF9900"/>
                </a:solidFill>
              </a:rPr>
              <a:t>CURSO  -  TALLER</a:t>
            </a:r>
            <a:br>
              <a:rPr lang="es-MX" sz="2800">
                <a:solidFill>
                  <a:srgbClr val="FF9900"/>
                </a:solidFill>
              </a:rPr>
            </a:br>
            <a:r>
              <a:rPr lang="es-MX" sz="2800">
                <a:solidFill>
                  <a:srgbClr val="FF9900"/>
                </a:solidFill>
              </a:rPr>
              <a:t>DE </a:t>
            </a:r>
            <a:br>
              <a:rPr lang="es-MX" sz="2800">
                <a:solidFill>
                  <a:srgbClr val="FF9900"/>
                </a:solidFill>
              </a:rPr>
            </a:br>
            <a:r>
              <a:rPr lang="es-MX" sz="2800">
                <a:solidFill>
                  <a:srgbClr val="FF9900"/>
                </a:solidFill>
              </a:rPr>
              <a:t>E L E C T R O C A R D I O G R A F I A</a:t>
            </a:r>
            <a:endParaRPr lang="es-ES" sz="2800">
              <a:solidFill>
                <a:srgbClr val="FF9900"/>
              </a:solidFill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773238"/>
            <a:ext cx="8280400" cy="4824412"/>
          </a:xfrm>
        </p:spPr>
        <p:txBody>
          <a:bodyPr/>
          <a:lstStyle/>
          <a:p>
            <a:r>
              <a:rPr lang="es-MX" b="1">
                <a:solidFill>
                  <a:srgbClr val="990000"/>
                </a:solidFill>
              </a:rPr>
              <a:t>ARRITMIAS</a:t>
            </a:r>
          </a:p>
          <a:p>
            <a:pPr>
              <a:buFont typeface="Wingdings" pitchFamily="2" charset="2"/>
              <a:buChar char="v"/>
            </a:pPr>
            <a:r>
              <a:rPr lang="es-MX" sz="2800" b="1">
                <a:solidFill>
                  <a:srgbClr val="990000"/>
                </a:solidFill>
              </a:rPr>
              <a:t>  </a:t>
            </a:r>
            <a:r>
              <a:rPr lang="es-MX" sz="2800" b="1">
                <a:solidFill>
                  <a:srgbClr val="00FF00"/>
                </a:solidFill>
              </a:rPr>
              <a:t>E X T R A S I S T O L E S</a:t>
            </a:r>
          </a:p>
          <a:p>
            <a:r>
              <a:rPr lang="es-MX" sz="2800" b="1">
                <a:solidFill>
                  <a:srgbClr val="00FF00"/>
                </a:solidFill>
              </a:rPr>
              <a:t>( A u r i c u l a r e s   y   V e n t r i c u l a r e s )</a:t>
            </a:r>
            <a:endParaRPr lang="es-ES" sz="3600" b="1">
              <a:solidFill>
                <a:srgbClr val="00FF00"/>
              </a:solidFill>
            </a:endParaRPr>
          </a:p>
          <a:p>
            <a:r>
              <a:rPr lang="es-MX" sz="2400" b="1">
                <a:solidFill>
                  <a:srgbClr val="FF9900"/>
                </a:solidFill>
              </a:rPr>
              <a:t>AISLADAS</a:t>
            </a:r>
          </a:p>
          <a:p>
            <a:r>
              <a:rPr lang="es-MX" sz="2400" b="1">
                <a:solidFill>
                  <a:srgbClr val="FF9900"/>
                </a:solidFill>
              </a:rPr>
              <a:t>INIFOCALES</a:t>
            </a:r>
          </a:p>
          <a:p>
            <a:r>
              <a:rPr lang="es-MX" sz="2400" b="1">
                <a:solidFill>
                  <a:srgbClr val="FF9900"/>
                </a:solidFill>
              </a:rPr>
              <a:t>MULTIFOCALES  O  MULTIFORMES</a:t>
            </a:r>
          </a:p>
          <a:p>
            <a:r>
              <a:rPr lang="es-MX" sz="2400" b="1">
                <a:solidFill>
                  <a:srgbClr val="FF9900"/>
                </a:solidFill>
              </a:rPr>
              <a:t>BIGEMINADAS</a:t>
            </a:r>
          </a:p>
          <a:p>
            <a:r>
              <a:rPr lang="es-MX" sz="2400" b="1">
                <a:solidFill>
                  <a:srgbClr val="FF9900"/>
                </a:solidFill>
              </a:rPr>
              <a:t>TRIGEMINADAS</a:t>
            </a:r>
          </a:p>
          <a:p>
            <a:r>
              <a:rPr lang="es-MX" sz="2400" b="1">
                <a:solidFill>
                  <a:srgbClr val="FF9900"/>
                </a:solidFill>
              </a:rPr>
              <a:t>CUADRIGEMINADAS</a:t>
            </a:r>
          </a:p>
          <a:p>
            <a:r>
              <a:rPr lang="es-MX" sz="2400" b="1">
                <a:solidFill>
                  <a:srgbClr val="FF9900"/>
                </a:solidFill>
              </a:rPr>
              <a:t>EN  SALVAS</a:t>
            </a:r>
            <a:endParaRPr lang="es-ES" sz="2400" b="1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60350"/>
            <a:ext cx="7918450" cy="1584325"/>
          </a:xfrm>
        </p:spPr>
        <p:txBody>
          <a:bodyPr/>
          <a:lstStyle/>
          <a:p>
            <a:r>
              <a:rPr lang="es-MX" sz="2800">
                <a:solidFill>
                  <a:srgbClr val="FF9900"/>
                </a:solidFill>
              </a:rPr>
              <a:t>CURSO  -  TALLER</a:t>
            </a:r>
            <a:br>
              <a:rPr lang="es-MX" sz="2800">
                <a:solidFill>
                  <a:srgbClr val="FF9900"/>
                </a:solidFill>
              </a:rPr>
            </a:br>
            <a:r>
              <a:rPr lang="es-MX" sz="2800">
                <a:solidFill>
                  <a:srgbClr val="FF9900"/>
                </a:solidFill>
              </a:rPr>
              <a:t>DE </a:t>
            </a:r>
            <a:br>
              <a:rPr lang="es-MX" sz="2800">
                <a:solidFill>
                  <a:srgbClr val="FF9900"/>
                </a:solidFill>
              </a:rPr>
            </a:br>
            <a:r>
              <a:rPr lang="es-MX" sz="2800">
                <a:solidFill>
                  <a:srgbClr val="FF9900"/>
                </a:solidFill>
              </a:rPr>
              <a:t>E L E C T R O C A R D I O G R A F I A</a:t>
            </a:r>
            <a:endParaRPr lang="es-ES" sz="2800">
              <a:solidFill>
                <a:srgbClr val="FF99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773238"/>
            <a:ext cx="6400800" cy="5084762"/>
          </a:xfrm>
        </p:spPr>
        <p:txBody>
          <a:bodyPr/>
          <a:lstStyle/>
          <a:p>
            <a:r>
              <a:rPr lang="es-MX" b="1">
                <a:solidFill>
                  <a:srgbClr val="800000"/>
                </a:solidFill>
              </a:rPr>
              <a:t>ARRITMIAS</a:t>
            </a:r>
            <a:endParaRPr lang="es-ES" b="1">
              <a:solidFill>
                <a:srgbClr val="800000"/>
              </a:solidFill>
            </a:endParaRPr>
          </a:p>
        </p:txBody>
      </p:sp>
      <p:pic>
        <p:nvPicPr>
          <p:cNvPr id="36869" name="Picture 5" descr="Curso - Taller de E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3860800"/>
            <a:ext cx="5329237" cy="1368425"/>
          </a:xfrm>
          <a:prstGeom prst="rect">
            <a:avLst/>
          </a:prstGeom>
          <a:noFill/>
        </p:spPr>
      </p:pic>
      <p:pic>
        <p:nvPicPr>
          <p:cNvPr id="36871" name="Picture 7" descr="Curso - Taller de EK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5157788"/>
            <a:ext cx="5329237" cy="1441450"/>
          </a:xfrm>
          <a:prstGeom prst="rect">
            <a:avLst/>
          </a:prstGeom>
          <a:noFill/>
        </p:spPr>
      </p:pic>
      <p:pic>
        <p:nvPicPr>
          <p:cNvPr id="36872" name="Picture 8" descr="Curso - Taller de EK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2397125"/>
            <a:ext cx="5329237" cy="1463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7918450" cy="1655762"/>
          </a:xfrm>
        </p:spPr>
        <p:txBody>
          <a:bodyPr/>
          <a:lstStyle/>
          <a:p>
            <a:r>
              <a:rPr lang="es-MX" sz="2800">
                <a:solidFill>
                  <a:schemeClr val="hlink"/>
                </a:solidFill>
              </a:rPr>
              <a:t>CURSO  -  TALLER</a:t>
            </a:r>
            <a:br>
              <a:rPr lang="es-MX" sz="2800">
                <a:solidFill>
                  <a:schemeClr val="hlink"/>
                </a:solidFill>
              </a:rPr>
            </a:br>
            <a:r>
              <a:rPr lang="es-MX" sz="2800">
                <a:solidFill>
                  <a:schemeClr val="hlink"/>
                </a:solidFill>
              </a:rPr>
              <a:t>DE </a:t>
            </a:r>
            <a:br>
              <a:rPr lang="es-MX" sz="2800">
                <a:solidFill>
                  <a:schemeClr val="hlink"/>
                </a:solidFill>
              </a:rPr>
            </a:br>
            <a:r>
              <a:rPr lang="es-MX" sz="2800">
                <a:solidFill>
                  <a:schemeClr val="hlink"/>
                </a:solidFill>
              </a:rPr>
              <a:t>E L E C T R O C A R D I O G R A F I A</a:t>
            </a:r>
            <a:endParaRPr lang="es-ES" sz="2800">
              <a:solidFill>
                <a:schemeClr val="hlink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205038"/>
            <a:ext cx="7848600" cy="4392612"/>
          </a:xfrm>
        </p:spPr>
        <p:txBody>
          <a:bodyPr/>
          <a:lstStyle/>
          <a:p>
            <a:r>
              <a:rPr lang="es-MX" b="1">
                <a:solidFill>
                  <a:schemeClr val="hlink"/>
                </a:solidFill>
              </a:rPr>
              <a:t>A R R I T M I A S</a:t>
            </a:r>
          </a:p>
          <a:p>
            <a:pPr algn="l">
              <a:buFont typeface="Wingdings" pitchFamily="2" charset="2"/>
              <a:buChar char="q"/>
            </a:pPr>
            <a:r>
              <a:rPr lang="es-MX" b="1">
                <a:solidFill>
                  <a:schemeClr val="hlink"/>
                </a:solidFill>
              </a:rPr>
              <a:t>   </a:t>
            </a:r>
            <a:r>
              <a:rPr lang="es-MX" b="1" u="sng">
                <a:solidFill>
                  <a:srgbClr val="00FF00"/>
                </a:solidFill>
              </a:rPr>
              <a:t>Arritmias  originadas  en el Nodo Sinusal</a:t>
            </a:r>
          </a:p>
          <a:p>
            <a:pPr algn="l">
              <a:buFont typeface="Wingdings" pitchFamily="2" charset="2"/>
              <a:buChar char="q"/>
            </a:pPr>
            <a:endParaRPr lang="es-MX" b="1" u="sng">
              <a:solidFill>
                <a:srgbClr val="00FF00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s-MX" b="1">
                <a:solidFill>
                  <a:schemeClr val="hlink"/>
                </a:solidFill>
              </a:rPr>
              <a:t>   </a:t>
            </a:r>
            <a:r>
              <a:rPr lang="es-MX" sz="2400" b="1" i="1"/>
              <a:t>Taquicardia  Sinusal:    &gt; de  100 hasta 179  L/mto.</a:t>
            </a:r>
          </a:p>
          <a:p>
            <a:pPr algn="l">
              <a:buFont typeface="Wingdings" pitchFamily="2" charset="2"/>
              <a:buChar char="Ø"/>
            </a:pPr>
            <a:r>
              <a:rPr lang="es-MX" sz="2400" b="1" i="1"/>
              <a:t>     Bradicardia   Sinusal:   &lt;  de  60  L/ mto.</a:t>
            </a:r>
          </a:p>
          <a:p>
            <a:pPr algn="l">
              <a:buFont typeface="Wingdings" pitchFamily="2" charset="2"/>
              <a:buChar char="Ø"/>
            </a:pPr>
            <a:r>
              <a:rPr lang="es-MX" sz="2400" b="1" i="1"/>
              <a:t>     Paro  Sinusal:                &lt;  de  20  L/ mto.</a:t>
            </a:r>
          </a:p>
          <a:p>
            <a:pPr algn="l">
              <a:buFont typeface="Wingdings" pitchFamily="2" charset="2"/>
              <a:buChar char="Ø"/>
            </a:pPr>
            <a:r>
              <a:rPr lang="es-MX" sz="2400" b="1" i="1"/>
              <a:t>     Enfermedad  del Seno Sinusal.</a:t>
            </a:r>
            <a:endParaRPr lang="es-ES" sz="2400" b="1" i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60350"/>
            <a:ext cx="7918450" cy="1152525"/>
          </a:xfrm>
        </p:spPr>
        <p:txBody>
          <a:bodyPr/>
          <a:lstStyle/>
          <a:p>
            <a:r>
              <a:rPr lang="es-MX" sz="2000">
                <a:solidFill>
                  <a:srgbClr val="FF9900"/>
                </a:solidFill>
              </a:rPr>
              <a:t>CURSO  -  TALLER</a:t>
            </a:r>
            <a:br>
              <a:rPr lang="es-MX" sz="2000">
                <a:solidFill>
                  <a:srgbClr val="FF9900"/>
                </a:solidFill>
              </a:rPr>
            </a:br>
            <a:r>
              <a:rPr lang="es-MX" sz="2000">
                <a:solidFill>
                  <a:srgbClr val="FF9900"/>
                </a:solidFill>
              </a:rPr>
              <a:t>DE </a:t>
            </a:r>
            <a:br>
              <a:rPr lang="es-MX" sz="2000">
                <a:solidFill>
                  <a:srgbClr val="FF9900"/>
                </a:solidFill>
              </a:rPr>
            </a:br>
            <a:r>
              <a:rPr lang="es-MX" sz="2000">
                <a:solidFill>
                  <a:srgbClr val="FF9900"/>
                </a:solidFill>
              </a:rPr>
              <a:t>E L E C T R O C A R D I O G R A F I A</a:t>
            </a:r>
            <a:endParaRPr lang="es-ES" sz="2000">
              <a:solidFill>
                <a:srgbClr val="FF9900"/>
              </a:solidFill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1196975"/>
            <a:ext cx="7632700" cy="5400675"/>
          </a:xfrm>
        </p:spPr>
        <p:txBody>
          <a:bodyPr/>
          <a:lstStyle/>
          <a:p>
            <a:r>
              <a:rPr lang="es-MX" sz="2400" b="1">
                <a:solidFill>
                  <a:srgbClr val="990000"/>
                </a:solidFill>
              </a:rPr>
              <a:t>ARRITMIAS</a:t>
            </a:r>
          </a:p>
          <a:p>
            <a:r>
              <a:rPr lang="es-MX" sz="2000" b="1">
                <a:solidFill>
                  <a:srgbClr val="00FF00"/>
                </a:solidFill>
              </a:rPr>
              <a:t>B i g e m i n i s m o</a:t>
            </a:r>
          </a:p>
          <a:p>
            <a:endParaRPr lang="es-MX" sz="2000" b="1">
              <a:solidFill>
                <a:srgbClr val="00FF00"/>
              </a:solidFill>
            </a:endParaRPr>
          </a:p>
          <a:p>
            <a:endParaRPr lang="es-MX" sz="2400" b="1">
              <a:solidFill>
                <a:srgbClr val="00FF00"/>
              </a:solidFill>
            </a:endParaRPr>
          </a:p>
          <a:p>
            <a:endParaRPr lang="es-MX" sz="2400" b="1">
              <a:solidFill>
                <a:srgbClr val="00FF00"/>
              </a:solidFill>
            </a:endParaRPr>
          </a:p>
          <a:p>
            <a:endParaRPr lang="es-MX" sz="2000" b="1">
              <a:solidFill>
                <a:srgbClr val="00FF00"/>
              </a:solidFill>
            </a:endParaRPr>
          </a:p>
          <a:p>
            <a:r>
              <a:rPr lang="es-MX" sz="2000" b="1">
                <a:solidFill>
                  <a:srgbClr val="00FF00"/>
                </a:solidFill>
              </a:rPr>
              <a:t>T r i g e m i n i s m o</a:t>
            </a:r>
          </a:p>
          <a:p>
            <a:endParaRPr lang="es-MX" sz="2000" b="1">
              <a:solidFill>
                <a:srgbClr val="00FF00"/>
              </a:solidFill>
            </a:endParaRPr>
          </a:p>
          <a:p>
            <a:endParaRPr lang="es-MX" sz="2000" b="1">
              <a:solidFill>
                <a:srgbClr val="00FF00"/>
              </a:solidFill>
            </a:endParaRPr>
          </a:p>
          <a:p>
            <a:endParaRPr lang="es-MX" sz="2000" b="1">
              <a:solidFill>
                <a:srgbClr val="00FF00"/>
              </a:solidFill>
            </a:endParaRPr>
          </a:p>
          <a:p>
            <a:endParaRPr lang="es-MX" sz="2000" b="1">
              <a:solidFill>
                <a:srgbClr val="00FF00"/>
              </a:solidFill>
            </a:endParaRPr>
          </a:p>
          <a:p>
            <a:r>
              <a:rPr lang="es-MX" sz="2000" b="1">
                <a:solidFill>
                  <a:srgbClr val="00FF00"/>
                </a:solidFill>
              </a:rPr>
              <a:t>C u a d r i g e m i n i s m o</a:t>
            </a:r>
            <a:endParaRPr lang="es-ES" sz="2000" b="1">
              <a:solidFill>
                <a:srgbClr val="00FF00"/>
              </a:solidFill>
            </a:endParaRPr>
          </a:p>
        </p:txBody>
      </p:sp>
      <p:pic>
        <p:nvPicPr>
          <p:cNvPr id="82951" name="Picture 7" descr="Curso - Taller de E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2060575"/>
            <a:ext cx="4779962" cy="1463675"/>
          </a:xfrm>
          <a:prstGeom prst="rect">
            <a:avLst/>
          </a:prstGeom>
          <a:noFill/>
        </p:spPr>
      </p:pic>
      <p:pic>
        <p:nvPicPr>
          <p:cNvPr id="82952" name="Picture 8" descr="Curso - Taller de EK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4149725"/>
            <a:ext cx="4824412" cy="1223963"/>
          </a:xfrm>
          <a:prstGeom prst="rect">
            <a:avLst/>
          </a:prstGeom>
          <a:noFill/>
        </p:spPr>
      </p:pic>
      <p:pic>
        <p:nvPicPr>
          <p:cNvPr id="82953" name="Picture 9" descr="Curso - Taller de EK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5805488"/>
            <a:ext cx="4824412" cy="1052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60350"/>
            <a:ext cx="7918450" cy="1728788"/>
          </a:xfrm>
        </p:spPr>
        <p:txBody>
          <a:bodyPr/>
          <a:lstStyle/>
          <a:p>
            <a:r>
              <a:rPr lang="es-MX" sz="2800">
                <a:solidFill>
                  <a:srgbClr val="FF9900"/>
                </a:solidFill>
              </a:rPr>
              <a:t>CURSO  -  TALLER</a:t>
            </a:r>
            <a:br>
              <a:rPr lang="es-MX" sz="2800">
                <a:solidFill>
                  <a:srgbClr val="FF9900"/>
                </a:solidFill>
              </a:rPr>
            </a:br>
            <a:r>
              <a:rPr lang="es-MX" sz="2800">
                <a:solidFill>
                  <a:srgbClr val="FF9900"/>
                </a:solidFill>
              </a:rPr>
              <a:t>DE </a:t>
            </a:r>
            <a:br>
              <a:rPr lang="es-MX" sz="2800">
                <a:solidFill>
                  <a:srgbClr val="FF9900"/>
                </a:solidFill>
              </a:rPr>
            </a:br>
            <a:r>
              <a:rPr lang="es-MX" sz="2800">
                <a:solidFill>
                  <a:srgbClr val="FF9900"/>
                </a:solidFill>
              </a:rPr>
              <a:t>E L E C T R O C A R D I O G R A F I A</a:t>
            </a:r>
            <a:endParaRPr lang="es-ES" sz="2800">
              <a:solidFill>
                <a:srgbClr val="FF9900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2133600"/>
            <a:ext cx="7993063" cy="4175125"/>
          </a:xfrm>
        </p:spPr>
        <p:txBody>
          <a:bodyPr/>
          <a:lstStyle/>
          <a:p>
            <a:r>
              <a:rPr lang="es-MX" b="1">
                <a:solidFill>
                  <a:srgbClr val="990000"/>
                </a:solidFill>
              </a:rPr>
              <a:t>ARRITMIAS</a:t>
            </a:r>
          </a:p>
          <a:p>
            <a:pPr>
              <a:buFont typeface="Wingdings" pitchFamily="2" charset="2"/>
              <a:buChar char="q"/>
            </a:pPr>
            <a:r>
              <a:rPr lang="es-MX" sz="2400" b="1">
                <a:solidFill>
                  <a:srgbClr val="990000"/>
                </a:solidFill>
              </a:rPr>
              <a:t>  </a:t>
            </a:r>
            <a:r>
              <a:rPr lang="es-MX" sz="2400" b="1">
                <a:solidFill>
                  <a:srgbClr val="00FF00"/>
                </a:solidFill>
              </a:rPr>
              <a:t>T A Q U I C A R D I A    V E N T R I C U L A R</a:t>
            </a:r>
          </a:p>
          <a:p>
            <a:pPr>
              <a:buFont typeface="Wingdings" pitchFamily="2" charset="2"/>
              <a:buChar char="q"/>
            </a:pPr>
            <a:endParaRPr lang="es-MX" sz="2400" b="1">
              <a:solidFill>
                <a:srgbClr val="00FF00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es-MX" sz="2400" b="1">
                <a:solidFill>
                  <a:srgbClr val="FF9900"/>
                </a:solidFill>
              </a:rPr>
              <a:t>  </a:t>
            </a:r>
            <a:r>
              <a:rPr lang="es-MX" sz="2400" b="1"/>
              <a:t>El Ritmo es una sucesión de Extrasístoles Ventriculares.</a:t>
            </a:r>
          </a:p>
          <a:p>
            <a:pPr algn="l">
              <a:buFont typeface="Wingdings" pitchFamily="2" charset="2"/>
              <a:buChar char="ü"/>
            </a:pPr>
            <a:r>
              <a:rPr lang="es-MX" sz="2400" b="1"/>
              <a:t>  QRS:  Similar  a  la de una Extrasístole  Ventricular.</a:t>
            </a:r>
          </a:p>
          <a:p>
            <a:pPr algn="l">
              <a:buFont typeface="Wingdings" pitchFamily="2" charset="2"/>
              <a:buChar char="ü"/>
            </a:pPr>
            <a:r>
              <a:rPr lang="es-MX" sz="2400" b="1"/>
              <a:t>  Frecuencia:   140 a 240  L/ mto.</a:t>
            </a:r>
          </a:p>
          <a:p>
            <a:pPr algn="l">
              <a:buFont typeface="Wingdings" pitchFamily="2" charset="2"/>
              <a:buChar char="ü"/>
            </a:pPr>
            <a:r>
              <a:rPr lang="es-MX" sz="2400" b="1"/>
              <a:t>  Es imposible separar el QRS del RS-T y  la Onda T. </a:t>
            </a:r>
          </a:p>
          <a:p>
            <a:pPr algn="l">
              <a:buFont typeface="Wingdings" pitchFamily="2" charset="2"/>
              <a:buChar char="ü"/>
            </a:pPr>
            <a:r>
              <a:rPr lang="es-MX" sz="2400" b="1"/>
              <a:t>  Ondulaciones  Amplias  y  Anchas.</a:t>
            </a:r>
            <a:endParaRPr lang="es-E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7918450" cy="1773238"/>
          </a:xfrm>
        </p:spPr>
        <p:txBody>
          <a:bodyPr/>
          <a:lstStyle/>
          <a:p>
            <a:r>
              <a:rPr lang="es-MX" sz="2800">
                <a:solidFill>
                  <a:srgbClr val="FF9900"/>
                </a:solidFill>
              </a:rPr>
              <a:t>CURSO  -  TALLER</a:t>
            </a:r>
            <a:br>
              <a:rPr lang="es-MX" sz="2800">
                <a:solidFill>
                  <a:srgbClr val="FF9900"/>
                </a:solidFill>
              </a:rPr>
            </a:br>
            <a:r>
              <a:rPr lang="es-MX" sz="2800">
                <a:solidFill>
                  <a:srgbClr val="FF9900"/>
                </a:solidFill>
              </a:rPr>
              <a:t>DE </a:t>
            </a:r>
            <a:br>
              <a:rPr lang="es-MX" sz="2800">
                <a:solidFill>
                  <a:srgbClr val="FF9900"/>
                </a:solidFill>
              </a:rPr>
            </a:br>
            <a:r>
              <a:rPr lang="es-MX" sz="2800">
                <a:solidFill>
                  <a:srgbClr val="FF9900"/>
                </a:solidFill>
              </a:rPr>
              <a:t>E L E C T R O C A R D I O G R A F I A</a:t>
            </a:r>
            <a:endParaRPr lang="es-ES" sz="2800">
              <a:solidFill>
                <a:srgbClr val="FF9900"/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1700213"/>
            <a:ext cx="7848600" cy="4824412"/>
          </a:xfrm>
        </p:spPr>
        <p:txBody>
          <a:bodyPr/>
          <a:lstStyle/>
          <a:p>
            <a:r>
              <a:rPr lang="es-MX" b="1">
                <a:solidFill>
                  <a:srgbClr val="990000"/>
                </a:solidFill>
              </a:rPr>
              <a:t>ARRITMIAS</a:t>
            </a:r>
          </a:p>
          <a:p>
            <a:r>
              <a:rPr lang="es-MX" sz="2400" b="1">
                <a:solidFill>
                  <a:srgbClr val="00FF00"/>
                </a:solidFill>
              </a:rPr>
              <a:t>Taquicardia  Ventricular</a:t>
            </a:r>
          </a:p>
          <a:p>
            <a:endParaRPr lang="es-MX" sz="2400" b="1">
              <a:solidFill>
                <a:srgbClr val="00FF00"/>
              </a:solidFill>
            </a:endParaRPr>
          </a:p>
          <a:p>
            <a:endParaRPr lang="es-MX" sz="2400" b="1">
              <a:solidFill>
                <a:srgbClr val="00FF00"/>
              </a:solidFill>
            </a:endParaRPr>
          </a:p>
          <a:p>
            <a:endParaRPr lang="es-MX" sz="2400" b="1">
              <a:solidFill>
                <a:srgbClr val="00FF00"/>
              </a:solidFill>
            </a:endParaRPr>
          </a:p>
          <a:p>
            <a:endParaRPr lang="es-MX" sz="2400" b="1">
              <a:solidFill>
                <a:srgbClr val="00FF00"/>
              </a:solidFill>
            </a:endParaRPr>
          </a:p>
          <a:p>
            <a:r>
              <a:rPr lang="es-MX" sz="2400" b="1">
                <a:solidFill>
                  <a:srgbClr val="00FF00"/>
                </a:solidFill>
              </a:rPr>
              <a:t>Taquicardia  Ventricular  Sostenida</a:t>
            </a:r>
          </a:p>
          <a:p>
            <a:endParaRPr lang="es-ES" sz="2400" b="1">
              <a:solidFill>
                <a:srgbClr val="00FF00"/>
              </a:solidFill>
            </a:endParaRPr>
          </a:p>
        </p:txBody>
      </p:sp>
      <p:pic>
        <p:nvPicPr>
          <p:cNvPr id="77828" name="Picture 4" descr="Curso - Taller de E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708275"/>
            <a:ext cx="5616575" cy="1441450"/>
          </a:xfrm>
          <a:prstGeom prst="rect">
            <a:avLst/>
          </a:prstGeom>
          <a:noFill/>
        </p:spPr>
      </p:pic>
      <p:pic>
        <p:nvPicPr>
          <p:cNvPr id="77829" name="Picture 5" descr="Curso - Taller de EK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5713" y="4941888"/>
            <a:ext cx="6632575" cy="1582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60350"/>
            <a:ext cx="7918450" cy="1728788"/>
          </a:xfrm>
        </p:spPr>
        <p:txBody>
          <a:bodyPr/>
          <a:lstStyle/>
          <a:p>
            <a:r>
              <a:rPr lang="es-MX" sz="2800">
                <a:solidFill>
                  <a:srgbClr val="FF9900"/>
                </a:solidFill>
              </a:rPr>
              <a:t>CURSO  -  TALLER</a:t>
            </a:r>
            <a:br>
              <a:rPr lang="es-MX" sz="2800">
                <a:solidFill>
                  <a:srgbClr val="FF9900"/>
                </a:solidFill>
              </a:rPr>
            </a:br>
            <a:r>
              <a:rPr lang="es-MX" sz="2800">
                <a:solidFill>
                  <a:srgbClr val="FF9900"/>
                </a:solidFill>
              </a:rPr>
              <a:t>DE </a:t>
            </a:r>
            <a:br>
              <a:rPr lang="es-MX" sz="2800">
                <a:solidFill>
                  <a:srgbClr val="FF9900"/>
                </a:solidFill>
              </a:rPr>
            </a:br>
            <a:r>
              <a:rPr lang="es-MX" sz="2800">
                <a:solidFill>
                  <a:srgbClr val="FF9900"/>
                </a:solidFill>
              </a:rPr>
              <a:t>E L E C T R O C A R D I O G R A F I A</a:t>
            </a:r>
            <a:endParaRPr lang="es-ES" sz="2800">
              <a:solidFill>
                <a:srgbClr val="FF9900"/>
              </a:solidFill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844675"/>
            <a:ext cx="8064500" cy="4679950"/>
          </a:xfrm>
        </p:spPr>
        <p:txBody>
          <a:bodyPr/>
          <a:lstStyle/>
          <a:p>
            <a:r>
              <a:rPr lang="es-MX" b="1">
                <a:solidFill>
                  <a:srgbClr val="990000"/>
                </a:solidFill>
              </a:rPr>
              <a:t>ARRITMIAS</a:t>
            </a:r>
          </a:p>
          <a:p>
            <a:r>
              <a:rPr lang="es-MX" sz="2400" b="1">
                <a:solidFill>
                  <a:srgbClr val="00FF00"/>
                </a:solidFill>
              </a:rPr>
              <a:t>TORSADES   DE  POINTES</a:t>
            </a:r>
            <a:endParaRPr lang="es-ES" sz="2400" b="1">
              <a:solidFill>
                <a:srgbClr val="00FF00"/>
              </a:solidFill>
            </a:endParaRPr>
          </a:p>
        </p:txBody>
      </p:sp>
      <p:pic>
        <p:nvPicPr>
          <p:cNvPr id="83973" name="Picture 5" descr="Curso - Taller de E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3357563"/>
            <a:ext cx="5832475" cy="215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333375"/>
            <a:ext cx="7918450" cy="1582738"/>
          </a:xfrm>
        </p:spPr>
        <p:txBody>
          <a:bodyPr/>
          <a:lstStyle/>
          <a:p>
            <a:r>
              <a:rPr lang="es-MX" sz="2800">
                <a:solidFill>
                  <a:srgbClr val="FF9900"/>
                </a:solidFill>
              </a:rPr>
              <a:t>CURSO  -  TALLER</a:t>
            </a:r>
            <a:br>
              <a:rPr lang="es-MX" sz="2800">
                <a:solidFill>
                  <a:srgbClr val="FF9900"/>
                </a:solidFill>
              </a:rPr>
            </a:br>
            <a:r>
              <a:rPr lang="es-MX" sz="2800">
                <a:solidFill>
                  <a:srgbClr val="FF9900"/>
                </a:solidFill>
              </a:rPr>
              <a:t>D E </a:t>
            </a:r>
            <a:br>
              <a:rPr lang="es-MX" sz="2800">
                <a:solidFill>
                  <a:srgbClr val="FF9900"/>
                </a:solidFill>
              </a:rPr>
            </a:br>
            <a:r>
              <a:rPr lang="es-MX" sz="2800">
                <a:solidFill>
                  <a:srgbClr val="FF9900"/>
                </a:solidFill>
              </a:rPr>
              <a:t>E L E C T R O C A R D I O G R A F I A</a:t>
            </a:r>
            <a:endParaRPr lang="es-ES" sz="2800">
              <a:solidFill>
                <a:srgbClr val="FF9900"/>
              </a:solidFill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700213"/>
            <a:ext cx="7920038" cy="482441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s-MX" b="1">
                <a:solidFill>
                  <a:srgbClr val="990000"/>
                </a:solidFill>
              </a:rPr>
              <a:t>  ARRITMIAS</a:t>
            </a:r>
          </a:p>
          <a:p>
            <a:pPr>
              <a:buFont typeface="Wingdings" pitchFamily="2" charset="2"/>
              <a:buChar char="q"/>
            </a:pPr>
            <a:endParaRPr lang="es-MX" b="1">
              <a:solidFill>
                <a:srgbClr val="99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s-MX" b="1">
                <a:solidFill>
                  <a:srgbClr val="990000"/>
                </a:solidFill>
              </a:rPr>
              <a:t>  </a:t>
            </a:r>
            <a:r>
              <a:rPr lang="es-MX" b="1"/>
              <a:t>Taquicardia  Ventricular  Bi – Direccional</a:t>
            </a:r>
          </a:p>
          <a:p>
            <a:pPr>
              <a:buFont typeface="Wingdings" pitchFamily="2" charset="2"/>
              <a:buChar char="v"/>
            </a:pPr>
            <a:endParaRPr lang="es-MX" b="1">
              <a:solidFill>
                <a:srgbClr val="99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s-MX" b="1">
                <a:solidFill>
                  <a:srgbClr val="990000"/>
                </a:solidFill>
              </a:rPr>
              <a:t>  </a:t>
            </a:r>
            <a:r>
              <a:rPr lang="es-MX" sz="2400" b="1" i="1">
                <a:solidFill>
                  <a:srgbClr val="00FF00"/>
                </a:solidFill>
              </a:rPr>
              <a:t>Los Complejos ventriculares en una derivación aparecen con dirección opuesta en forma alternada, es decir, el complejo ventricular es positivo una vez  y  el  siguiente es negativo.</a:t>
            </a:r>
            <a:endParaRPr lang="es-ES" sz="2400" b="1" i="1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7918450" cy="1655762"/>
          </a:xfrm>
        </p:spPr>
        <p:txBody>
          <a:bodyPr/>
          <a:lstStyle/>
          <a:p>
            <a:r>
              <a:rPr lang="es-MX" sz="2800">
                <a:solidFill>
                  <a:srgbClr val="CC9900"/>
                </a:solidFill>
              </a:rPr>
              <a:t>CURSO  -  TALLER</a:t>
            </a:r>
            <a:br>
              <a:rPr lang="es-MX" sz="2800">
                <a:solidFill>
                  <a:srgbClr val="CC9900"/>
                </a:solidFill>
              </a:rPr>
            </a:br>
            <a:r>
              <a:rPr lang="es-MX" sz="2800">
                <a:solidFill>
                  <a:srgbClr val="CC9900"/>
                </a:solidFill>
              </a:rPr>
              <a:t>DE </a:t>
            </a:r>
            <a:br>
              <a:rPr lang="es-MX" sz="2800">
                <a:solidFill>
                  <a:srgbClr val="CC9900"/>
                </a:solidFill>
              </a:rPr>
            </a:br>
            <a:r>
              <a:rPr lang="es-MX" sz="2800">
                <a:solidFill>
                  <a:srgbClr val="CC9900"/>
                </a:solidFill>
              </a:rPr>
              <a:t>E L E C T R O C A R D I O G R A F I A</a:t>
            </a:r>
            <a:endParaRPr lang="es-ES" sz="2800">
              <a:solidFill>
                <a:srgbClr val="CC9900"/>
              </a:solidFill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2060575"/>
            <a:ext cx="7993063" cy="4392613"/>
          </a:xfrm>
        </p:spPr>
        <p:txBody>
          <a:bodyPr/>
          <a:lstStyle/>
          <a:p>
            <a:r>
              <a:rPr lang="es-MX" b="1">
                <a:solidFill>
                  <a:srgbClr val="990000"/>
                </a:solidFill>
              </a:rPr>
              <a:t>ARRITMIAS</a:t>
            </a:r>
          </a:p>
          <a:p>
            <a:endParaRPr lang="es-MX" b="1">
              <a:solidFill>
                <a:srgbClr val="990000"/>
              </a:solidFill>
            </a:endParaRPr>
          </a:p>
          <a:p>
            <a:r>
              <a:rPr lang="es-MX" sz="2800" b="1">
                <a:solidFill>
                  <a:srgbClr val="00FF00"/>
                </a:solidFill>
              </a:rPr>
              <a:t>Taquicardia  Ventricular  Bi - direccional</a:t>
            </a:r>
            <a:endParaRPr lang="es-ES" sz="2800" b="1">
              <a:solidFill>
                <a:srgbClr val="00FF00"/>
              </a:solidFill>
            </a:endParaRPr>
          </a:p>
        </p:txBody>
      </p:sp>
      <p:pic>
        <p:nvPicPr>
          <p:cNvPr id="88069" name="Picture 5" descr="Curso - Taller de E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4221163"/>
            <a:ext cx="4895850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7918450" cy="1773238"/>
          </a:xfrm>
        </p:spPr>
        <p:txBody>
          <a:bodyPr/>
          <a:lstStyle/>
          <a:p>
            <a:r>
              <a:rPr lang="es-MX" sz="2800">
                <a:solidFill>
                  <a:srgbClr val="FF9900"/>
                </a:solidFill>
              </a:rPr>
              <a:t>CURSO  -  TALLER</a:t>
            </a:r>
            <a:br>
              <a:rPr lang="es-MX" sz="2800">
                <a:solidFill>
                  <a:srgbClr val="FF9900"/>
                </a:solidFill>
              </a:rPr>
            </a:br>
            <a:r>
              <a:rPr lang="es-MX" sz="2800">
                <a:solidFill>
                  <a:srgbClr val="FF9900"/>
                </a:solidFill>
              </a:rPr>
              <a:t>DE </a:t>
            </a:r>
            <a:br>
              <a:rPr lang="es-MX" sz="2800">
                <a:solidFill>
                  <a:srgbClr val="FF9900"/>
                </a:solidFill>
              </a:rPr>
            </a:br>
            <a:r>
              <a:rPr lang="es-MX" sz="2800">
                <a:solidFill>
                  <a:srgbClr val="FF9900"/>
                </a:solidFill>
              </a:rPr>
              <a:t>E L E C T R O C A R D I O G R A F I A</a:t>
            </a:r>
            <a:endParaRPr lang="es-ES" sz="2800">
              <a:solidFill>
                <a:srgbClr val="FF9900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700213"/>
            <a:ext cx="7920038" cy="4824412"/>
          </a:xfrm>
        </p:spPr>
        <p:txBody>
          <a:bodyPr/>
          <a:lstStyle/>
          <a:p>
            <a:r>
              <a:rPr lang="es-MX" b="1">
                <a:solidFill>
                  <a:srgbClr val="990000"/>
                </a:solidFill>
              </a:rPr>
              <a:t>ARRITMIAS</a:t>
            </a:r>
          </a:p>
          <a:p>
            <a:pPr>
              <a:buFont typeface="Wingdings" pitchFamily="2" charset="2"/>
              <a:buChar char="v"/>
            </a:pPr>
            <a:r>
              <a:rPr lang="es-MX" b="1">
                <a:solidFill>
                  <a:srgbClr val="990000"/>
                </a:solidFill>
              </a:rPr>
              <a:t>  </a:t>
            </a:r>
            <a:r>
              <a:rPr lang="es-MX" b="1">
                <a:solidFill>
                  <a:srgbClr val="00FF00"/>
                </a:solidFill>
              </a:rPr>
              <a:t>F l u t t e r    V e n t r i c u l a r</a:t>
            </a:r>
          </a:p>
          <a:p>
            <a:pPr>
              <a:buFont typeface="Wingdings" pitchFamily="2" charset="2"/>
              <a:buChar char="v"/>
            </a:pPr>
            <a:endParaRPr lang="es-MX" b="1">
              <a:solidFill>
                <a:srgbClr val="00FF00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s-MX" b="1">
                <a:solidFill>
                  <a:srgbClr val="00FF00"/>
                </a:solidFill>
              </a:rPr>
              <a:t>  </a:t>
            </a:r>
            <a:r>
              <a:rPr lang="es-MX" sz="2400" b="1">
                <a:solidFill>
                  <a:schemeClr val="folHlink"/>
                </a:solidFill>
              </a:rPr>
              <a:t>Frecuencia:  &gt;  200  L/ mto.</a:t>
            </a:r>
          </a:p>
          <a:p>
            <a:pPr algn="l">
              <a:buFont typeface="Wingdings" pitchFamily="2" charset="2"/>
              <a:buChar char="Ø"/>
            </a:pPr>
            <a:r>
              <a:rPr lang="es-MX" sz="2400" b="1">
                <a:solidFill>
                  <a:schemeClr val="folHlink"/>
                </a:solidFill>
              </a:rPr>
              <a:t>   QRS  y  Ondas  T:  No están claramente definidos.</a:t>
            </a:r>
          </a:p>
          <a:p>
            <a:pPr algn="l">
              <a:buFont typeface="Wingdings" pitchFamily="2" charset="2"/>
              <a:buChar char="Ø"/>
            </a:pPr>
            <a:r>
              <a:rPr lang="es-MX" sz="2400" b="1">
                <a:solidFill>
                  <a:schemeClr val="folHlink"/>
                </a:solidFill>
              </a:rPr>
              <a:t>   Patrón  continuo regular en  zig – zag.</a:t>
            </a:r>
          </a:p>
          <a:p>
            <a:pPr algn="l">
              <a:buFont typeface="Wingdings" pitchFamily="2" charset="2"/>
              <a:buChar char="Ø"/>
            </a:pPr>
            <a:endParaRPr lang="es-MX" sz="2400" b="1">
              <a:solidFill>
                <a:schemeClr val="folHlink"/>
              </a:solidFill>
            </a:endParaRPr>
          </a:p>
          <a:p>
            <a:pPr algn="l">
              <a:buFont typeface="Wingdings" pitchFamily="2" charset="2"/>
              <a:buChar char="Ø"/>
            </a:pPr>
            <a:endParaRPr lang="es-MX" b="1">
              <a:solidFill>
                <a:schemeClr val="folHlink"/>
              </a:solidFill>
            </a:endParaRPr>
          </a:p>
          <a:p>
            <a:pPr algn="l">
              <a:buFont typeface="Wingdings" pitchFamily="2" charset="2"/>
              <a:buChar char="Ø"/>
            </a:pPr>
            <a:endParaRPr lang="es-MX" b="1">
              <a:solidFill>
                <a:srgbClr val="00FF00"/>
              </a:solidFill>
            </a:endParaRPr>
          </a:p>
          <a:p>
            <a:pPr algn="l">
              <a:buFont typeface="Wingdings" pitchFamily="2" charset="2"/>
              <a:buChar char="Ø"/>
            </a:pPr>
            <a:endParaRPr lang="es-ES" sz="2400" b="1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7918450" cy="1655762"/>
          </a:xfrm>
        </p:spPr>
        <p:txBody>
          <a:bodyPr/>
          <a:lstStyle/>
          <a:p>
            <a:r>
              <a:rPr lang="es-MX" sz="2800">
                <a:solidFill>
                  <a:srgbClr val="CC9900"/>
                </a:solidFill>
              </a:rPr>
              <a:t>CURSO  -  TALLER</a:t>
            </a:r>
            <a:br>
              <a:rPr lang="es-MX" sz="2800">
                <a:solidFill>
                  <a:srgbClr val="CC9900"/>
                </a:solidFill>
              </a:rPr>
            </a:br>
            <a:r>
              <a:rPr lang="es-MX" sz="2800">
                <a:solidFill>
                  <a:srgbClr val="CC9900"/>
                </a:solidFill>
              </a:rPr>
              <a:t>DE </a:t>
            </a:r>
            <a:br>
              <a:rPr lang="es-MX" sz="2800">
                <a:solidFill>
                  <a:srgbClr val="CC9900"/>
                </a:solidFill>
              </a:rPr>
            </a:br>
            <a:r>
              <a:rPr lang="es-MX" sz="2800">
                <a:solidFill>
                  <a:srgbClr val="CC9900"/>
                </a:solidFill>
              </a:rPr>
              <a:t>E L E C T R O C A R D I O G R A F I A</a:t>
            </a:r>
            <a:endParaRPr lang="es-ES" sz="2800">
              <a:solidFill>
                <a:srgbClr val="CC9900"/>
              </a:solidFill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2060575"/>
            <a:ext cx="7993063" cy="4392613"/>
          </a:xfrm>
        </p:spPr>
        <p:txBody>
          <a:bodyPr/>
          <a:lstStyle/>
          <a:p>
            <a:r>
              <a:rPr lang="es-MX" b="1">
                <a:solidFill>
                  <a:srgbClr val="990000"/>
                </a:solidFill>
              </a:rPr>
              <a:t>ARRITMIAS</a:t>
            </a:r>
          </a:p>
          <a:p>
            <a:r>
              <a:rPr lang="es-MX" b="1">
                <a:solidFill>
                  <a:srgbClr val="00FF00"/>
                </a:solidFill>
              </a:rPr>
              <a:t>F l u t t e r    V e n t r i c u l a r</a:t>
            </a:r>
            <a:endParaRPr lang="es-ES" b="1">
              <a:solidFill>
                <a:srgbClr val="00FF00"/>
              </a:solidFill>
            </a:endParaRPr>
          </a:p>
        </p:txBody>
      </p:sp>
      <p:pic>
        <p:nvPicPr>
          <p:cNvPr id="100356" name="Picture 4" descr="Curso - Taller de E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3789363"/>
            <a:ext cx="5832475" cy="1368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60350"/>
            <a:ext cx="7918450" cy="1728788"/>
          </a:xfrm>
        </p:spPr>
        <p:txBody>
          <a:bodyPr/>
          <a:lstStyle/>
          <a:p>
            <a:r>
              <a:rPr lang="es-MX" sz="2800">
                <a:solidFill>
                  <a:srgbClr val="FF9900"/>
                </a:solidFill>
              </a:rPr>
              <a:t>CURSO  -  TALLER</a:t>
            </a:r>
            <a:br>
              <a:rPr lang="es-MX" sz="2800">
                <a:solidFill>
                  <a:srgbClr val="FF9900"/>
                </a:solidFill>
              </a:rPr>
            </a:br>
            <a:r>
              <a:rPr lang="es-MX" sz="2800">
                <a:solidFill>
                  <a:srgbClr val="FF9900"/>
                </a:solidFill>
              </a:rPr>
              <a:t>DE </a:t>
            </a:r>
            <a:br>
              <a:rPr lang="es-MX" sz="2800">
                <a:solidFill>
                  <a:srgbClr val="FF9900"/>
                </a:solidFill>
              </a:rPr>
            </a:br>
            <a:r>
              <a:rPr lang="es-MX" sz="2800">
                <a:solidFill>
                  <a:srgbClr val="FF9900"/>
                </a:solidFill>
              </a:rPr>
              <a:t>E L E C T R O C A R D I O G R A F I A</a:t>
            </a:r>
            <a:endParaRPr lang="es-ES" sz="2800">
              <a:solidFill>
                <a:srgbClr val="FF9900"/>
              </a:solidFill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773238"/>
            <a:ext cx="8064500" cy="4751387"/>
          </a:xfrm>
        </p:spPr>
        <p:txBody>
          <a:bodyPr/>
          <a:lstStyle/>
          <a:p>
            <a:r>
              <a:rPr lang="es-MX" b="1">
                <a:solidFill>
                  <a:srgbClr val="CC0000"/>
                </a:solidFill>
              </a:rPr>
              <a:t>ARRITMIAS</a:t>
            </a:r>
          </a:p>
          <a:p>
            <a:endParaRPr lang="es-MX" b="1">
              <a:solidFill>
                <a:srgbClr val="CC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s-MX" sz="2400" b="1">
                <a:solidFill>
                  <a:srgbClr val="CC0000"/>
                </a:solidFill>
              </a:rPr>
              <a:t>  </a:t>
            </a:r>
            <a:r>
              <a:rPr lang="es-MX" sz="2400" b="1">
                <a:solidFill>
                  <a:srgbClr val="00FF00"/>
                </a:solidFill>
              </a:rPr>
              <a:t>F I B R I L A C I Ó N    V E N T R I C U L A R</a:t>
            </a:r>
          </a:p>
          <a:p>
            <a:pPr>
              <a:buFont typeface="Wingdings" pitchFamily="2" charset="2"/>
              <a:buChar char="v"/>
            </a:pPr>
            <a:endParaRPr lang="es-MX" sz="2400" b="1">
              <a:solidFill>
                <a:srgbClr val="00FF00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s-MX" sz="2400" b="1">
                <a:solidFill>
                  <a:srgbClr val="CC0000"/>
                </a:solidFill>
              </a:rPr>
              <a:t>  </a:t>
            </a:r>
            <a:r>
              <a:rPr lang="es-MX" sz="2400" b="1"/>
              <a:t>Ondas  P  no son  </a:t>
            </a:r>
            <a:r>
              <a:rPr lang="es-MX" sz="2400" b="1" u="sng"/>
              <a:t>Identificables</a:t>
            </a:r>
          </a:p>
          <a:p>
            <a:pPr algn="l">
              <a:buFont typeface="Wingdings" pitchFamily="2" charset="2"/>
              <a:buChar char="Ø"/>
            </a:pPr>
            <a:r>
              <a:rPr lang="es-MX" sz="2400" b="1"/>
              <a:t>  Complejos Ventriculares son rápidos,  irregulares  y         	grotescos.</a:t>
            </a:r>
          </a:p>
          <a:p>
            <a:pPr algn="l">
              <a:buFont typeface="Wingdings" pitchFamily="2" charset="2"/>
              <a:buChar char="Ø"/>
            </a:pPr>
            <a:r>
              <a:rPr lang="es-MX" sz="2400" b="1"/>
              <a:t>  Tamaño   variables.</a:t>
            </a:r>
          </a:p>
          <a:p>
            <a:endParaRPr lang="es-MX" sz="2400" b="1"/>
          </a:p>
          <a:p>
            <a:endParaRPr lang="es-E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60350"/>
            <a:ext cx="7918450" cy="1728788"/>
          </a:xfrm>
        </p:spPr>
        <p:txBody>
          <a:bodyPr/>
          <a:lstStyle/>
          <a:p>
            <a:r>
              <a:rPr lang="es-MX" sz="2800">
                <a:solidFill>
                  <a:srgbClr val="FF9900"/>
                </a:solidFill>
              </a:rPr>
              <a:t>CURSO  -  TALLER</a:t>
            </a:r>
            <a:br>
              <a:rPr lang="es-MX" sz="2800">
                <a:solidFill>
                  <a:srgbClr val="FF9900"/>
                </a:solidFill>
              </a:rPr>
            </a:br>
            <a:r>
              <a:rPr lang="es-MX" sz="2800">
                <a:solidFill>
                  <a:srgbClr val="FF9900"/>
                </a:solidFill>
              </a:rPr>
              <a:t>DE </a:t>
            </a:r>
            <a:br>
              <a:rPr lang="es-MX" sz="2800">
                <a:solidFill>
                  <a:srgbClr val="FF9900"/>
                </a:solidFill>
              </a:rPr>
            </a:br>
            <a:r>
              <a:rPr lang="es-MX" sz="2800">
                <a:solidFill>
                  <a:srgbClr val="FF9900"/>
                </a:solidFill>
              </a:rPr>
              <a:t>E L E C T R O C A R D I O G R A F I A</a:t>
            </a:r>
            <a:endParaRPr lang="es-ES" sz="2800">
              <a:solidFill>
                <a:srgbClr val="FF9900"/>
              </a:solidFill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773238"/>
            <a:ext cx="8064500" cy="4751387"/>
          </a:xfrm>
        </p:spPr>
        <p:txBody>
          <a:bodyPr/>
          <a:lstStyle/>
          <a:p>
            <a:r>
              <a:rPr lang="es-MX" b="1">
                <a:solidFill>
                  <a:srgbClr val="CC0000"/>
                </a:solidFill>
              </a:rPr>
              <a:t>ARRITMIAS</a:t>
            </a:r>
          </a:p>
          <a:p>
            <a:pPr>
              <a:buFont typeface="Wingdings" pitchFamily="2" charset="2"/>
              <a:buChar char="v"/>
            </a:pPr>
            <a:r>
              <a:rPr lang="es-MX" sz="2400" b="1">
                <a:solidFill>
                  <a:srgbClr val="CC0000"/>
                </a:solidFill>
              </a:rPr>
              <a:t>  </a:t>
            </a:r>
            <a:r>
              <a:rPr lang="es-MX" sz="2400" b="1">
                <a:solidFill>
                  <a:srgbClr val="00FF00"/>
                </a:solidFill>
              </a:rPr>
              <a:t>F I B R I L A C I Ó N    V E N T R I C U L A R</a:t>
            </a:r>
          </a:p>
          <a:p>
            <a:endParaRPr lang="es-MX" sz="2400" b="1">
              <a:solidFill>
                <a:srgbClr val="00FF00"/>
              </a:solidFill>
            </a:endParaRPr>
          </a:p>
          <a:p>
            <a:endParaRPr lang="es-ES" sz="2400" b="1">
              <a:solidFill>
                <a:srgbClr val="CC0000"/>
              </a:solidFill>
            </a:endParaRPr>
          </a:p>
        </p:txBody>
      </p:sp>
      <p:pic>
        <p:nvPicPr>
          <p:cNvPr id="93188" name="Picture 4" descr="Curso - Taller de E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8088" y="2852738"/>
            <a:ext cx="6729412" cy="4005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7918450" cy="1655762"/>
          </a:xfrm>
        </p:spPr>
        <p:txBody>
          <a:bodyPr/>
          <a:lstStyle/>
          <a:p>
            <a:r>
              <a:rPr lang="es-MX" sz="2800">
                <a:solidFill>
                  <a:schemeClr val="hlink"/>
                </a:solidFill>
              </a:rPr>
              <a:t>CURSO  -  TALLER</a:t>
            </a:r>
            <a:br>
              <a:rPr lang="es-MX" sz="2800">
                <a:solidFill>
                  <a:schemeClr val="hlink"/>
                </a:solidFill>
              </a:rPr>
            </a:br>
            <a:r>
              <a:rPr lang="es-MX" sz="2800">
                <a:solidFill>
                  <a:schemeClr val="hlink"/>
                </a:solidFill>
              </a:rPr>
              <a:t>DE </a:t>
            </a:r>
            <a:br>
              <a:rPr lang="es-MX" sz="2800">
                <a:solidFill>
                  <a:schemeClr val="hlink"/>
                </a:solidFill>
              </a:rPr>
            </a:br>
            <a:r>
              <a:rPr lang="es-MX" sz="2800">
                <a:solidFill>
                  <a:schemeClr val="hlink"/>
                </a:solidFill>
              </a:rPr>
              <a:t>E L E C T R O C A R D I O G R A F I A</a:t>
            </a:r>
            <a:endParaRPr lang="es-ES" sz="2800">
              <a:solidFill>
                <a:schemeClr val="hlink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133600"/>
            <a:ext cx="8351838" cy="4391025"/>
          </a:xfrm>
        </p:spPr>
        <p:txBody>
          <a:bodyPr/>
          <a:lstStyle/>
          <a:p>
            <a:r>
              <a:rPr lang="es-MX" b="1">
                <a:solidFill>
                  <a:schemeClr val="hlink"/>
                </a:solidFill>
              </a:rPr>
              <a:t>ARRITMIAS</a:t>
            </a:r>
          </a:p>
          <a:p>
            <a:pPr>
              <a:buFont typeface="Wingdings" pitchFamily="2" charset="2"/>
              <a:buChar char="v"/>
            </a:pPr>
            <a:r>
              <a:rPr lang="es-MX" b="1">
                <a:solidFill>
                  <a:schemeClr val="hlink"/>
                </a:solidFill>
              </a:rPr>
              <a:t>  </a:t>
            </a:r>
            <a:r>
              <a:rPr lang="es-MX" sz="2800" b="1">
                <a:solidFill>
                  <a:srgbClr val="00FF00"/>
                </a:solidFill>
              </a:rPr>
              <a:t>T a q u i c a r d i a   S i n u s a l</a:t>
            </a:r>
          </a:p>
          <a:p>
            <a:pPr algn="l"/>
            <a:r>
              <a:rPr lang="es-MX" sz="2800" b="1" u="sng">
                <a:solidFill>
                  <a:srgbClr val="FF9900"/>
                </a:solidFill>
              </a:rPr>
              <a:t>Etiología:</a:t>
            </a:r>
          </a:p>
          <a:p>
            <a:pPr algn="l"/>
            <a:r>
              <a:rPr lang="es-MX" sz="2800" b="1">
                <a:solidFill>
                  <a:srgbClr val="FF9900"/>
                </a:solidFill>
              </a:rPr>
              <a:t>  </a:t>
            </a:r>
          </a:p>
          <a:p>
            <a:pPr algn="l">
              <a:buFont typeface="Wingdings" pitchFamily="2" charset="2"/>
              <a:buChar char="Ø"/>
            </a:pPr>
            <a:r>
              <a:rPr lang="es-MX" sz="2800" b="1">
                <a:solidFill>
                  <a:schemeClr val="hlink"/>
                </a:solidFill>
              </a:rPr>
              <a:t> </a:t>
            </a:r>
            <a:r>
              <a:rPr lang="es-MX" sz="2400" b="1" i="1">
                <a:solidFill>
                  <a:schemeClr val="hlink"/>
                </a:solidFill>
              </a:rPr>
              <a:t>Fisiologicas:  </a:t>
            </a:r>
            <a:r>
              <a:rPr lang="es-MX" sz="2400" b="1">
                <a:solidFill>
                  <a:schemeClr val="hlink"/>
                </a:solidFill>
              </a:rPr>
              <a:t> </a:t>
            </a:r>
            <a:r>
              <a:rPr lang="es-MX" sz="2000" b="1">
                <a:solidFill>
                  <a:schemeClr val="hlink"/>
                </a:solidFill>
              </a:rPr>
              <a:t>Ejercicios, Ansiedad, Dolor...</a:t>
            </a:r>
          </a:p>
          <a:p>
            <a:pPr algn="l">
              <a:buFont typeface="Wingdings" pitchFamily="2" charset="2"/>
              <a:buChar char="Ø"/>
            </a:pPr>
            <a:r>
              <a:rPr lang="es-MX" sz="2400" b="1">
                <a:solidFill>
                  <a:schemeClr val="hlink"/>
                </a:solidFill>
              </a:rPr>
              <a:t> </a:t>
            </a:r>
            <a:r>
              <a:rPr lang="es-MX" sz="2400" b="1" i="1">
                <a:solidFill>
                  <a:schemeClr val="hlink"/>
                </a:solidFill>
              </a:rPr>
              <a:t>Patológicas:    </a:t>
            </a:r>
            <a:r>
              <a:rPr lang="es-MX" sz="2000" b="1">
                <a:solidFill>
                  <a:schemeClr val="hlink"/>
                </a:solidFill>
              </a:rPr>
              <a:t>Fiebre, Anemia, Hipovolemia, Hipoxia...</a:t>
            </a:r>
          </a:p>
          <a:p>
            <a:pPr algn="l">
              <a:buFont typeface="Wingdings" pitchFamily="2" charset="2"/>
              <a:buChar char="Ø"/>
            </a:pPr>
            <a:r>
              <a:rPr lang="es-MX" sz="2000" b="1">
                <a:solidFill>
                  <a:schemeClr val="hlink"/>
                </a:solidFill>
              </a:rPr>
              <a:t>  </a:t>
            </a:r>
            <a:r>
              <a:rPr lang="es-MX" sz="2400" b="1" i="1">
                <a:solidFill>
                  <a:schemeClr val="hlink"/>
                </a:solidFill>
              </a:rPr>
              <a:t>Endocrinas:   </a:t>
            </a:r>
            <a:r>
              <a:rPr lang="es-MX" sz="2000" b="1">
                <a:solidFill>
                  <a:schemeClr val="hlink"/>
                </a:solidFill>
              </a:rPr>
              <a:t>Tirotoxicosis...</a:t>
            </a:r>
          </a:p>
          <a:p>
            <a:pPr algn="l">
              <a:buFont typeface="Wingdings" pitchFamily="2" charset="2"/>
              <a:buChar char="Ø"/>
            </a:pPr>
            <a:r>
              <a:rPr lang="es-MX" sz="2000" b="1" i="1">
                <a:solidFill>
                  <a:schemeClr val="hlink"/>
                </a:solidFill>
              </a:rPr>
              <a:t>  </a:t>
            </a:r>
            <a:r>
              <a:rPr lang="es-MX" sz="2400" b="1" i="1">
                <a:solidFill>
                  <a:schemeClr val="hlink"/>
                </a:solidFill>
              </a:rPr>
              <a:t>Farmacológicas:  </a:t>
            </a:r>
            <a:r>
              <a:rPr lang="es-MX" sz="2000" b="1">
                <a:solidFill>
                  <a:schemeClr val="hlink"/>
                </a:solidFill>
              </a:rPr>
              <a:t>Adrenalina, Salbutamol, Alcohol, Cafeina...</a:t>
            </a:r>
            <a:endParaRPr lang="es-ES" sz="2000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>
                <a:solidFill>
                  <a:schemeClr val="hlink"/>
                </a:solidFill>
              </a:rPr>
              <a:t>CURSO – TALLER  </a:t>
            </a:r>
            <a:br>
              <a:rPr lang="es-MX" sz="2800">
                <a:solidFill>
                  <a:schemeClr val="hlink"/>
                </a:solidFill>
              </a:rPr>
            </a:br>
            <a:r>
              <a:rPr lang="es-MX" sz="2800">
                <a:solidFill>
                  <a:schemeClr val="hlink"/>
                </a:solidFill>
              </a:rPr>
              <a:t>DE   </a:t>
            </a:r>
            <a:br>
              <a:rPr lang="es-MX" sz="2800">
                <a:solidFill>
                  <a:schemeClr val="hlink"/>
                </a:solidFill>
              </a:rPr>
            </a:br>
            <a:r>
              <a:rPr lang="es-MX" sz="2800">
                <a:solidFill>
                  <a:schemeClr val="hlink"/>
                </a:solidFill>
              </a:rPr>
              <a:t>E L E C T R O C A R D I O G R A F Í A</a:t>
            </a:r>
            <a:endParaRPr lang="es-ES" sz="2800">
              <a:solidFill>
                <a:schemeClr val="hlink"/>
              </a:solidFill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s-MX" sz="2400" b="1">
                <a:solidFill>
                  <a:srgbClr val="00FF00"/>
                </a:solidFill>
              </a:rPr>
              <a:t>A S I S T O L I A</a:t>
            </a:r>
          </a:p>
          <a:p>
            <a:pPr algn="ctr">
              <a:buFont typeface="Wingdings" pitchFamily="2" charset="2"/>
              <a:buNone/>
            </a:pPr>
            <a:endParaRPr lang="es-ES" sz="2400" b="1">
              <a:solidFill>
                <a:srgbClr val="00FF00"/>
              </a:solidFill>
            </a:endParaRPr>
          </a:p>
        </p:txBody>
      </p:sp>
      <p:pic>
        <p:nvPicPr>
          <p:cNvPr id="104452" name="Picture 4" descr="Curso - Taller de E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2417763"/>
            <a:ext cx="6697662" cy="204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7918450" cy="1655762"/>
          </a:xfrm>
        </p:spPr>
        <p:txBody>
          <a:bodyPr/>
          <a:lstStyle/>
          <a:p>
            <a:r>
              <a:rPr lang="es-MX" sz="2800">
                <a:solidFill>
                  <a:schemeClr val="hlink"/>
                </a:solidFill>
              </a:rPr>
              <a:t>CURSO  -  TALLER</a:t>
            </a:r>
            <a:br>
              <a:rPr lang="es-MX" sz="2800">
                <a:solidFill>
                  <a:schemeClr val="hlink"/>
                </a:solidFill>
              </a:rPr>
            </a:br>
            <a:r>
              <a:rPr lang="es-MX" sz="2800">
                <a:solidFill>
                  <a:schemeClr val="hlink"/>
                </a:solidFill>
              </a:rPr>
              <a:t>DE </a:t>
            </a:r>
            <a:br>
              <a:rPr lang="es-MX" sz="2800">
                <a:solidFill>
                  <a:schemeClr val="hlink"/>
                </a:solidFill>
              </a:rPr>
            </a:br>
            <a:r>
              <a:rPr lang="es-MX" sz="2800">
                <a:solidFill>
                  <a:schemeClr val="hlink"/>
                </a:solidFill>
              </a:rPr>
              <a:t>E L E C T R O C A R D I O G R A F I A</a:t>
            </a:r>
            <a:endParaRPr lang="es-ES" sz="2800">
              <a:solidFill>
                <a:schemeClr val="hlink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2205038"/>
            <a:ext cx="8064500" cy="43926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MX" b="1">
                <a:solidFill>
                  <a:srgbClr val="990000"/>
                </a:solidFill>
              </a:rPr>
              <a:t>ARRITMIAS</a:t>
            </a:r>
          </a:p>
          <a:p>
            <a:pPr>
              <a:lnSpc>
                <a:spcPct val="90000"/>
              </a:lnSpc>
            </a:pPr>
            <a:endParaRPr lang="es-MX" b="1">
              <a:solidFill>
                <a:srgbClr val="99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s-MX" sz="2400" b="1">
                <a:solidFill>
                  <a:srgbClr val="990000"/>
                </a:solidFill>
              </a:rPr>
              <a:t>  </a:t>
            </a:r>
            <a:r>
              <a:rPr lang="es-MX" sz="2800" b="1">
                <a:solidFill>
                  <a:srgbClr val="00FF00"/>
                </a:solidFill>
              </a:rPr>
              <a:t>T a q u i c a r d i a    S i n u s a l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es-MX" sz="2800" b="1">
              <a:solidFill>
                <a:srgbClr val="FF9900"/>
              </a:solidFill>
            </a:endParaRPr>
          </a:p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es-MX" sz="2800" b="1">
                <a:solidFill>
                  <a:srgbClr val="990000"/>
                </a:solidFill>
              </a:rPr>
              <a:t>  </a:t>
            </a:r>
            <a:r>
              <a:rPr lang="es-MX" sz="2800" b="1" i="1"/>
              <a:t>Onda P   tiene Morfología  Normal.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es-MX" sz="2800" b="1" i="1"/>
              <a:t>  Frecuencia Auricular:   100 a 179  L/ mto.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es-MX" sz="2800" b="1" i="1"/>
              <a:t>  Ritmo  Ventricular  Normal.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es-MX" sz="2800" b="1" i="1"/>
              <a:t>  Frecuencia  Ventricular:   100 a 179  L/ mto.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es-MX" sz="2800" b="1" i="1"/>
              <a:t>  Las Ondas P   preceden al Complejo   QRS.</a:t>
            </a:r>
            <a:endParaRPr lang="es-ES" sz="28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60350"/>
            <a:ext cx="7918450" cy="1728788"/>
          </a:xfrm>
        </p:spPr>
        <p:txBody>
          <a:bodyPr/>
          <a:lstStyle/>
          <a:p>
            <a:r>
              <a:rPr lang="es-MX" sz="2800">
                <a:solidFill>
                  <a:srgbClr val="FF9900"/>
                </a:solidFill>
              </a:rPr>
              <a:t>CURSO  -  TALLER</a:t>
            </a:r>
            <a:br>
              <a:rPr lang="es-MX" sz="2800">
                <a:solidFill>
                  <a:srgbClr val="FF9900"/>
                </a:solidFill>
              </a:rPr>
            </a:br>
            <a:r>
              <a:rPr lang="es-MX" sz="2800">
                <a:solidFill>
                  <a:srgbClr val="FF9900"/>
                </a:solidFill>
              </a:rPr>
              <a:t>DE </a:t>
            </a:r>
            <a:br>
              <a:rPr lang="es-MX" sz="2800">
                <a:solidFill>
                  <a:srgbClr val="FF9900"/>
                </a:solidFill>
              </a:rPr>
            </a:br>
            <a:r>
              <a:rPr lang="es-MX" sz="2800">
                <a:solidFill>
                  <a:srgbClr val="FF9900"/>
                </a:solidFill>
              </a:rPr>
              <a:t>E L E C T R O C A R D I O G R A F I A</a:t>
            </a:r>
            <a:endParaRPr lang="es-ES" sz="2800">
              <a:solidFill>
                <a:srgbClr val="FF9900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65400"/>
            <a:ext cx="6224588" cy="3527425"/>
          </a:xfrm>
        </p:spPr>
        <p:txBody>
          <a:bodyPr/>
          <a:lstStyle/>
          <a:p>
            <a:r>
              <a:rPr lang="es-MX" b="1">
                <a:solidFill>
                  <a:srgbClr val="990000"/>
                </a:solidFill>
              </a:rPr>
              <a:t>ARRITMIAS</a:t>
            </a:r>
            <a:endParaRPr lang="es-ES" b="1">
              <a:solidFill>
                <a:srgbClr val="990000"/>
              </a:solidFill>
            </a:endParaRPr>
          </a:p>
        </p:txBody>
      </p:sp>
      <p:pic>
        <p:nvPicPr>
          <p:cNvPr id="52229" name="Picture 5" descr="Curso - Taller de E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3716338"/>
            <a:ext cx="5184775" cy="2665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7918450" cy="1655762"/>
          </a:xfrm>
        </p:spPr>
        <p:txBody>
          <a:bodyPr/>
          <a:lstStyle/>
          <a:p>
            <a:r>
              <a:rPr lang="es-MX" sz="2800">
                <a:solidFill>
                  <a:schemeClr val="hlink"/>
                </a:solidFill>
              </a:rPr>
              <a:t>CURSO  -  TALLER</a:t>
            </a:r>
            <a:br>
              <a:rPr lang="es-MX" sz="2800">
                <a:solidFill>
                  <a:schemeClr val="hlink"/>
                </a:solidFill>
              </a:rPr>
            </a:br>
            <a:r>
              <a:rPr lang="es-MX" sz="2800">
                <a:solidFill>
                  <a:schemeClr val="hlink"/>
                </a:solidFill>
              </a:rPr>
              <a:t>DE </a:t>
            </a:r>
            <a:br>
              <a:rPr lang="es-MX" sz="2800">
                <a:solidFill>
                  <a:schemeClr val="hlink"/>
                </a:solidFill>
              </a:rPr>
            </a:br>
            <a:r>
              <a:rPr lang="es-MX" sz="2800">
                <a:solidFill>
                  <a:schemeClr val="hlink"/>
                </a:solidFill>
              </a:rPr>
              <a:t>E L E C T R O C A R D I O G R A F I A</a:t>
            </a:r>
            <a:endParaRPr lang="es-ES" sz="2800">
              <a:solidFill>
                <a:schemeClr val="hlink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2205038"/>
            <a:ext cx="8064500" cy="43926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MX" b="1">
                <a:solidFill>
                  <a:srgbClr val="990000"/>
                </a:solidFill>
              </a:rPr>
              <a:t>ARRITMIAS</a:t>
            </a:r>
          </a:p>
          <a:p>
            <a:pPr>
              <a:lnSpc>
                <a:spcPct val="90000"/>
              </a:lnSpc>
            </a:pPr>
            <a:endParaRPr lang="es-MX" b="1">
              <a:solidFill>
                <a:srgbClr val="99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s-MX" sz="2400" b="1">
                <a:solidFill>
                  <a:srgbClr val="990000"/>
                </a:solidFill>
              </a:rPr>
              <a:t> </a:t>
            </a:r>
            <a:r>
              <a:rPr lang="es-MX" sz="2400" b="1">
                <a:solidFill>
                  <a:srgbClr val="FF9900"/>
                </a:solidFill>
              </a:rPr>
              <a:t> </a:t>
            </a:r>
            <a:r>
              <a:rPr lang="es-MX" sz="2400" b="1">
                <a:solidFill>
                  <a:srgbClr val="00FF00"/>
                </a:solidFill>
              </a:rPr>
              <a:t>B r a d </a:t>
            </a:r>
            <a:r>
              <a:rPr lang="es-MX" sz="2800" b="1">
                <a:solidFill>
                  <a:srgbClr val="00FF00"/>
                </a:solidFill>
              </a:rPr>
              <a:t>i c a r d i a    S i n u s a l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es-MX" sz="2800" b="1">
              <a:solidFill>
                <a:srgbClr val="00FF00"/>
              </a:solidFill>
            </a:endParaRPr>
          </a:p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es-MX" sz="2800" b="1">
                <a:solidFill>
                  <a:srgbClr val="990000"/>
                </a:solidFill>
              </a:rPr>
              <a:t>  </a:t>
            </a:r>
            <a:r>
              <a:rPr lang="es-MX" sz="2800" b="1" i="1"/>
              <a:t>Onda P   tiene Morfología  Normal.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es-MX" sz="2800" b="1" i="1"/>
              <a:t>  Frecuencia Auricular:   &lt;  60  L/ mto.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es-MX" sz="2800" b="1" i="1"/>
              <a:t>  Ritmo  Ventricular  Normal.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es-MX" sz="2800" b="1" i="1"/>
              <a:t>  Frecuencia  Ventricular:   &lt;   60 L/ mto.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es-MX" sz="2800" b="1" i="1"/>
              <a:t>  Las Ondas P   preceden al Complejo   QRS.</a:t>
            </a:r>
            <a:endParaRPr lang="es-ES" sz="28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60350"/>
            <a:ext cx="7918450" cy="1584325"/>
          </a:xfrm>
        </p:spPr>
        <p:txBody>
          <a:bodyPr/>
          <a:lstStyle/>
          <a:p>
            <a:r>
              <a:rPr lang="es-MX" sz="2800">
                <a:solidFill>
                  <a:srgbClr val="FF9900"/>
                </a:solidFill>
              </a:rPr>
              <a:t>CURSO  -  TALLER</a:t>
            </a:r>
            <a:br>
              <a:rPr lang="es-MX" sz="2800">
                <a:solidFill>
                  <a:srgbClr val="FF9900"/>
                </a:solidFill>
              </a:rPr>
            </a:br>
            <a:r>
              <a:rPr lang="es-MX" sz="2800">
                <a:solidFill>
                  <a:srgbClr val="FF9900"/>
                </a:solidFill>
              </a:rPr>
              <a:t>DE </a:t>
            </a:r>
            <a:br>
              <a:rPr lang="es-MX" sz="2800">
                <a:solidFill>
                  <a:srgbClr val="FF9900"/>
                </a:solidFill>
              </a:rPr>
            </a:br>
            <a:r>
              <a:rPr lang="es-MX" sz="2800">
                <a:solidFill>
                  <a:srgbClr val="FF9900"/>
                </a:solidFill>
              </a:rPr>
              <a:t>E L E C T R O C A R D I O G R A F I A</a:t>
            </a:r>
            <a:endParaRPr lang="es-ES" sz="2800">
              <a:solidFill>
                <a:srgbClr val="FF9900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1844675"/>
            <a:ext cx="7488238" cy="4321175"/>
          </a:xfrm>
        </p:spPr>
        <p:txBody>
          <a:bodyPr/>
          <a:lstStyle/>
          <a:p>
            <a:r>
              <a:rPr lang="es-MX" b="1">
                <a:solidFill>
                  <a:srgbClr val="800000"/>
                </a:solidFill>
              </a:rPr>
              <a:t>ARRITMIAS</a:t>
            </a:r>
          </a:p>
          <a:p>
            <a:endParaRPr lang="es-MX" b="1">
              <a:solidFill>
                <a:srgbClr val="800000"/>
              </a:solidFill>
            </a:endParaRPr>
          </a:p>
          <a:p>
            <a:r>
              <a:rPr lang="es-MX" b="1">
                <a:solidFill>
                  <a:srgbClr val="00FF00"/>
                </a:solidFill>
              </a:rPr>
              <a:t>Bradicardia  Sinusal</a:t>
            </a:r>
            <a:endParaRPr lang="es-ES" b="1">
              <a:solidFill>
                <a:srgbClr val="00FF00"/>
              </a:solidFill>
            </a:endParaRPr>
          </a:p>
        </p:txBody>
      </p:sp>
      <p:pic>
        <p:nvPicPr>
          <p:cNvPr id="53252" name="Picture 4" descr="Curso - Taller de E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4005263"/>
            <a:ext cx="3998913" cy="1755775"/>
          </a:xfrm>
          <a:prstGeom prst="rect">
            <a:avLst/>
          </a:prstGeom>
          <a:noFill/>
        </p:spPr>
      </p:pic>
      <p:pic>
        <p:nvPicPr>
          <p:cNvPr id="53253" name="Picture 5" descr="Curso - Taller de EKG"/>
          <p:cNvPicPr>
            <a:picLocks noChangeAspect="1" noChangeArrowheads="1"/>
          </p:cNvPicPr>
          <p:nvPr/>
        </p:nvPicPr>
        <p:blipFill>
          <a:blip r:embed="rId3" cstate="print">
            <a:lum contrast="-18000"/>
          </a:blip>
          <a:srcRect/>
          <a:stretch>
            <a:fillRect/>
          </a:stretch>
        </p:blipFill>
        <p:spPr bwMode="auto">
          <a:xfrm>
            <a:off x="395288" y="3573463"/>
            <a:ext cx="8497887" cy="2941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7918450" cy="1655762"/>
          </a:xfrm>
        </p:spPr>
        <p:txBody>
          <a:bodyPr/>
          <a:lstStyle/>
          <a:p>
            <a:r>
              <a:rPr lang="es-MX" sz="2800">
                <a:solidFill>
                  <a:srgbClr val="FF9900"/>
                </a:solidFill>
              </a:rPr>
              <a:t>CURSO  -  TALLER</a:t>
            </a:r>
            <a:br>
              <a:rPr lang="es-MX" sz="2800">
                <a:solidFill>
                  <a:srgbClr val="FF9900"/>
                </a:solidFill>
              </a:rPr>
            </a:br>
            <a:r>
              <a:rPr lang="es-MX" sz="2800">
                <a:solidFill>
                  <a:srgbClr val="FF9900"/>
                </a:solidFill>
              </a:rPr>
              <a:t>DE </a:t>
            </a:r>
            <a:br>
              <a:rPr lang="es-MX" sz="2800">
                <a:solidFill>
                  <a:srgbClr val="FF9900"/>
                </a:solidFill>
              </a:rPr>
            </a:br>
            <a:r>
              <a:rPr lang="es-MX" sz="2800">
                <a:solidFill>
                  <a:srgbClr val="FF9900"/>
                </a:solidFill>
              </a:rPr>
              <a:t>E L E C T R O C A R D I O G R A F I A</a:t>
            </a:r>
            <a:endParaRPr lang="es-ES" sz="2800">
              <a:solidFill>
                <a:srgbClr val="FF9900"/>
              </a:solidFill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05038"/>
            <a:ext cx="6369050" cy="4392612"/>
          </a:xfrm>
        </p:spPr>
        <p:txBody>
          <a:bodyPr/>
          <a:lstStyle/>
          <a:p>
            <a:r>
              <a:rPr lang="es-MX" sz="2800" b="1">
                <a:solidFill>
                  <a:srgbClr val="990000"/>
                </a:solidFill>
              </a:rPr>
              <a:t>A R R I T M I A S</a:t>
            </a:r>
          </a:p>
          <a:p>
            <a:r>
              <a:rPr lang="es-MX" sz="2400" b="1">
                <a:solidFill>
                  <a:srgbClr val="00FF00"/>
                </a:solidFill>
              </a:rPr>
              <a:t>P a r o   S i n u s a l</a:t>
            </a:r>
          </a:p>
          <a:p>
            <a:endParaRPr lang="es-MX" sz="2400" b="1">
              <a:solidFill>
                <a:srgbClr val="00FF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s-MX" sz="2400" b="1">
                <a:solidFill>
                  <a:srgbClr val="00FF00"/>
                </a:solidFill>
              </a:rPr>
              <a:t>  Frecuencia:  &lt;   20  L / mto.</a:t>
            </a:r>
          </a:p>
          <a:p>
            <a:pPr>
              <a:buFont typeface="Wingdings" pitchFamily="2" charset="2"/>
              <a:buChar char="v"/>
            </a:pPr>
            <a:r>
              <a:rPr lang="es-MX" sz="2400" b="1">
                <a:solidFill>
                  <a:srgbClr val="00FF00"/>
                </a:solidFill>
              </a:rPr>
              <a:t>   P – P:  Largo.</a:t>
            </a:r>
          </a:p>
          <a:p>
            <a:endParaRPr lang="es-MX" sz="2400" b="1">
              <a:solidFill>
                <a:srgbClr val="990000"/>
              </a:solidFill>
            </a:endParaRPr>
          </a:p>
          <a:p>
            <a:endParaRPr lang="es-MX" sz="2400" b="1">
              <a:solidFill>
                <a:srgbClr val="990000"/>
              </a:solidFill>
            </a:endParaRPr>
          </a:p>
          <a:p>
            <a:endParaRPr lang="es-MX" sz="3600" b="1">
              <a:solidFill>
                <a:schemeClr val="hlink"/>
              </a:solidFill>
            </a:endParaRPr>
          </a:p>
          <a:p>
            <a:endParaRPr lang="es-MX" sz="2800" b="1">
              <a:solidFill>
                <a:srgbClr val="00FF00"/>
              </a:solidFill>
            </a:endParaRPr>
          </a:p>
          <a:p>
            <a:endParaRPr lang="es-MX" sz="2800" b="1">
              <a:solidFill>
                <a:srgbClr val="00FF00"/>
              </a:solidFill>
            </a:endParaRPr>
          </a:p>
          <a:p>
            <a:endParaRPr lang="es-ES" sz="2800" b="1">
              <a:solidFill>
                <a:srgbClr val="00FF00"/>
              </a:solidFill>
            </a:endParaRPr>
          </a:p>
        </p:txBody>
      </p:sp>
      <p:pic>
        <p:nvPicPr>
          <p:cNvPr id="103428" name="Picture 4" descr="Curso - Taller de E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581525"/>
            <a:ext cx="8243888" cy="1619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uencia">
  <a:themeElements>
    <a:clrScheme name="Secuencia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ecuencia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ecuencia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uencia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1037</TotalTime>
  <Words>1340</Words>
  <Application>Microsoft Office PowerPoint</Application>
  <PresentationFormat>Presentación en pantalla (4:3)</PresentationFormat>
  <Paragraphs>289</Paragraphs>
  <Slides>40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5" baseType="lpstr">
      <vt:lpstr>Arial</vt:lpstr>
      <vt:lpstr>Garamond</vt:lpstr>
      <vt:lpstr>Times New Roman</vt:lpstr>
      <vt:lpstr>Wingdings</vt:lpstr>
      <vt:lpstr>Secuencia</vt:lpstr>
      <vt:lpstr>CURSO  -  TALLER DE  E L E C T R O C A R D I O G R A F I A</vt:lpstr>
      <vt:lpstr>CURSO  -  TALLER DE  E L E C T R O C A R D I O G R A F I A</vt:lpstr>
      <vt:lpstr>CURSO  -  TALLER DE  E L E C T R O C A R D I O G R A F I A</vt:lpstr>
      <vt:lpstr>CURSO  -  TALLER DE  E L E C T R O C A R D I O G R A F I A</vt:lpstr>
      <vt:lpstr>CURSO  -  TALLER DE  E L E C T R O C A R D I O G R A F I A</vt:lpstr>
      <vt:lpstr>CURSO  -  TALLER DE  E L E C T R O C A R D I O G R A F I A</vt:lpstr>
      <vt:lpstr>CURSO  -  TALLER DE  E L E C T R O C A R D I O G R A F I A</vt:lpstr>
      <vt:lpstr>CURSO  -  TALLER DE  E L E C T R O C A R D I O G R A F I A</vt:lpstr>
      <vt:lpstr>CURSO  -  TALLER DE  E L E C T R O C A R D I O G R A F I A</vt:lpstr>
      <vt:lpstr>CURSO  -  TALLER DE  E L E C T R O C A R D I O G R A F I A</vt:lpstr>
      <vt:lpstr>CURSO  -  TALLER DE  E L E C T R O C A R D I O G R A F I A</vt:lpstr>
      <vt:lpstr>CURSO  -  TALLER DE  E L E C T R O C A R D I O G R A F I A</vt:lpstr>
      <vt:lpstr>Diapositiva 13</vt:lpstr>
      <vt:lpstr>CURSO  -  TALLER DE  E L E C T R O C A R D I O G R A F I A A R R I T M I A S  F I B R I L A C I Ó N      A U R I C U L  A R</vt:lpstr>
      <vt:lpstr>CURSO  -  TALLER DE  E L E C T R O C A R D I O G R A F I A</vt:lpstr>
      <vt:lpstr>CURSO  -  TALLER DE  E L E C T R O C A R D I O G R A F I A</vt:lpstr>
      <vt:lpstr>Diapositiva 17</vt:lpstr>
      <vt:lpstr>CURSO  -  TALLER DE  E L E C T R O C A R D I O G R A F I A </vt:lpstr>
      <vt:lpstr>Diapositiva 19</vt:lpstr>
      <vt:lpstr>CURSO  -  TALLER D E  E L E C T R O C A R D I O G R A F I A</vt:lpstr>
      <vt:lpstr>Diapositiva 21</vt:lpstr>
      <vt:lpstr>CURSO  -  TALLER DE  E L E C T R O C A R D I O G R A F I A</vt:lpstr>
      <vt:lpstr>CURSO  -  TALLER DE  E L E C T R O C A R D I O G R A F I A</vt:lpstr>
      <vt:lpstr>CURSO  -  TALLER DE  E L E C T R O C A R D I O G R A F I A</vt:lpstr>
      <vt:lpstr>CURSO  -  TALLER DE  E L E C T R O C A R D I O G R A F I A</vt:lpstr>
      <vt:lpstr>CURSO  -  TALLER D E  E L E C T R O C A R D I O G R A F I A</vt:lpstr>
      <vt:lpstr>Diapositiva 27</vt:lpstr>
      <vt:lpstr>CURSO  -  TALLER DE  E L E C T R O C A R D I O G R A F I A</vt:lpstr>
      <vt:lpstr>CURSO  -  TALLER DE  E L E C T R O C A R D I O G R A F I A</vt:lpstr>
      <vt:lpstr>CURSO  -  TALLER DE  E L E C T R O C A R D I O G R A F I A</vt:lpstr>
      <vt:lpstr>CURSO  -  TALLER DE  E L E C T R O C A R D I O G R A F I A</vt:lpstr>
      <vt:lpstr>CURSO  -  TALLER DE  E L E C T R O C A R D I O G R A F I A</vt:lpstr>
      <vt:lpstr>CURSO  -  TALLER DE  E L E C T R O C A R D I O G R A F I A</vt:lpstr>
      <vt:lpstr>CURSO  -  TALLER D E  E L E C T R O C A R D I O G R A F I A</vt:lpstr>
      <vt:lpstr>CURSO  -  TALLER DE  E L E C T R O C A R D I O G R A F I A</vt:lpstr>
      <vt:lpstr>CURSO  -  TALLER DE  E L E C T R O C A R D I O G R A F I A</vt:lpstr>
      <vt:lpstr>CURSO  -  TALLER DE  E L E C T R O C A R D I O G R A F I A</vt:lpstr>
      <vt:lpstr>CURSO  -  TALLER DE  E L E C T R O C A R D I O G R A F I A</vt:lpstr>
      <vt:lpstr>CURSO  -  TALLER DE  E L E C T R O C A R D I O G R A F I A</vt:lpstr>
      <vt:lpstr>CURSO – TALLER   DE    E L E C T R O C A R D I O G R A F Í A</vt:lpstr>
    </vt:vector>
  </TitlesOfParts>
  <Company>FAMILIA BARRERA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 -  TALLER DE  E L E C T R O C A R D I O G R A F I A</dc:title>
  <dc:creator>Carlos Barrera</dc:creator>
  <cp:lastModifiedBy>HAROLD</cp:lastModifiedBy>
  <cp:revision>43</cp:revision>
  <dcterms:created xsi:type="dcterms:W3CDTF">2006-05-29T22:23:08Z</dcterms:created>
  <dcterms:modified xsi:type="dcterms:W3CDTF">2012-07-04T15:02:44Z</dcterms:modified>
</cp:coreProperties>
</file>